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6"/>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jpeg"/><Relationship Id="rId1" Type="http://schemas.openxmlformats.org/officeDocument/2006/relationships/slideLayout" Target="../slideLayouts/slideLayout24.xml"/></Relationships>
</file>

<file path=ppt/slides/_rels/slide101.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jpeg"/><Relationship Id="rId1" Type="http://schemas.openxmlformats.org/officeDocument/2006/relationships/slideLayout" Target="../slideLayouts/slideLayout24.xml"/></Relationships>
</file>

<file path=ppt/slides/_rels/slide102.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jpeg"/><Relationship Id="rId1" Type="http://schemas.openxmlformats.org/officeDocument/2006/relationships/slideLayout" Target="../slideLayouts/slideLayout24.xml"/></Relationships>
</file>

<file path=ppt/slides/_rels/slide103.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jpeg"/><Relationship Id="rId1" Type="http://schemas.openxmlformats.org/officeDocument/2006/relationships/slideLayout" Target="../slideLayouts/slideLayout24.xml"/></Relationships>
</file>

<file path=ppt/slides/_rels/slide10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16.xml"/><Relationship Id="rId5" Type="http://schemas.openxmlformats.org/officeDocument/2006/relationships/image" Target="../media/image57.png"/><Relationship Id="rId4" Type="http://schemas.openxmlformats.org/officeDocument/2006/relationships/image" Target="../media/image56.jpe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61.png"/><Relationship Id="rId2" Type="http://schemas.openxmlformats.org/officeDocument/2006/relationships/image" Target="../media/image54.jpeg"/><Relationship Id="rId1" Type="http://schemas.openxmlformats.org/officeDocument/2006/relationships/slideLayout" Target="../slideLayouts/slideLayout16.xml"/><Relationship Id="rId6" Type="http://schemas.openxmlformats.org/officeDocument/2006/relationships/image" Target="../media/image60.jpeg"/><Relationship Id="rId5" Type="http://schemas.openxmlformats.org/officeDocument/2006/relationships/image" Target="../media/image59.png"/><Relationship Id="rId4" Type="http://schemas.openxmlformats.org/officeDocument/2006/relationships/image" Target="../media/image58.jpeg"/></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image" Target="../media/image62.jpeg"/><Relationship Id="rId1" Type="http://schemas.openxmlformats.org/officeDocument/2006/relationships/slideLayout" Target="../slideLayouts/slideLayout16.xml"/><Relationship Id="rId6" Type="http://schemas.openxmlformats.org/officeDocument/2006/relationships/image" Target="../media/image65.jpeg"/><Relationship Id="rId5" Type="http://schemas.openxmlformats.org/officeDocument/2006/relationships/image" Target="../media/image64.png"/><Relationship Id="rId4" Type="http://schemas.openxmlformats.org/officeDocument/2006/relationships/image" Target="../media/image56.jpeg"/></Relationships>
</file>

<file path=ppt/slides/_rels/slide45.xml.rels><?xml version="1.0" encoding="UTF-8" standalone="yes"?>
<Relationships xmlns="http://schemas.openxmlformats.org/package/2006/relationships"><Relationship Id="rId8" Type="http://schemas.openxmlformats.org/officeDocument/2006/relationships/image" Target="../media/image73.jpeg"/><Relationship Id="rId13" Type="http://schemas.openxmlformats.org/officeDocument/2006/relationships/image" Target="../media/image78.png"/><Relationship Id="rId18" Type="http://schemas.openxmlformats.org/officeDocument/2006/relationships/image" Target="../media/image48.jpeg"/><Relationship Id="rId3" Type="http://schemas.openxmlformats.org/officeDocument/2006/relationships/image" Target="../media/image68.png"/><Relationship Id="rId21" Type="http://schemas.openxmlformats.org/officeDocument/2006/relationships/image" Target="../media/image85.png"/><Relationship Id="rId7" Type="http://schemas.openxmlformats.org/officeDocument/2006/relationships/image" Target="../media/image72.png"/><Relationship Id="rId12" Type="http://schemas.openxmlformats.org/officeDocument/2006/relationships/image" Target="../media/image77.jpeg"/><Relationship Id="rId17" Type="http://schemas.openxmlformats.org/officeDocument/2006/relationships/image" Target="../media/image82.png"/><Relationship Id="rId25" Type="http://schemas.openxmlformats.org/officeDocument/2006/relationships/image" Target="../media/image88.png"/><Relationship Id="rId2" Type="http://schemas.openxmlformats.org/officeDocument/2006/relationships/image" Target="../media/image67.jpeg"/><Relationship Id="rId16" Type="http://schemas.openxmlformats.org/officeDocument/2006/relationships/image" Target="../media/image81.jpeg"/><Relationship Id="rId20" Type="http://schemas.openxmlformats.org/officeDocument/2006/relationships/image" Target="../media/image84.jpeg"/><Relationship Id="rId1" Type="http://schemas.openxmlformats.org/officeDocument/2006/relationships/slideLayout" Target="../slideLayouts/slideLayout16.xml"/><Relationship Id="rId6" Type="http://schemas.openxmlformats.org/officeDocument/2006/relationships/image" Target="../media/image71.jpeg"/><Relationship Id="rId11" Type="http://schemas.openxmlformats.org/officeDocument/2006/relationships/image" Target="../media/image76.png"/><Relationship Id="rId24" Type="http://schemas.openxmlformats.org/officeDocument/2006/relationships/image" Target="../media/image87.jpeg"/><Relationship Id="rId5" Type="http://schemas.openxmlformats.org/officeDocument/2006/relationships/image" Target="../media/image70.png"/><Relationship Id="rId15" Type="http://schemas.openxmlformats.org/officeDocument/2006/relationships/image" Target="../media/image80.png"/><Relationship Id="rId23" Type="http://schemas.openxmlformats.org/officeDocument/2006/relationships/image" Target="../media/image86.png"/><Relationship Id="rId10" Type="http://schemas.openxmlformats.org/officeDocument/2006/relationships/image" Target="../media/image75.jpeg"/><Relationship Id="rId19" Type="http://schemas.openxmlformats.org/officeDocument/2006/relationships/image" Target="../media/image83.png"/><Relationship Id="rId4" Type="http://schemas.openxmlformats.org/officeDocument/2006/relationships/image" Target="../media/image69.jpeg"/><Relationship Id="rId9" Type="http://schemas.openxmlformats.org/officeDocument/2006/relationships/image" Target="../media/image74.png"/><Relationship Id="rId14" Type="http://schemas.openxmlformats.org/officeDocument/2006/relationships/image" Target="../media/image79.jpeg"/><Relationship Id="rId22" Type="http://schemas.openxmlformats.org/officeDocument/2006/relationships/image" Target="../media/image52.jpeg"/></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89.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5.png"/><Relationship Id="rId2" Type="http://schemas.openxmlformats.org/officeDocument/2006/relationships/image" Target="../media/image69.jpeg"/><Relationship Id="rId1" Type="http://schemas.openxmlformats.org/officeDocument/2006/relationships/slideLayout" Target="../slideLayouts/slideLayout16.xml"/><Relationship Id="rId6" Type="http://schemas.openxmlformats.org/officeDocument/2006/relationships/image" Target="../media/image94.jpeg"/><Relationship Id="rId5" Type="http://schemas.openxmlformats.org/officeDocument/2006/relationships/image" Target="../media/image93.png"/><Relationship Id="rId4" Type="http://schemas.openxmlformats.org/officeDocument/2006/relationships/image" Target="../media/image81.jpeg"/></Relationships>
</file>

<file path=ppt/slides/_rels/slide49.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5.png"/><Relationship Id="rId2" Type="http://schemas.openxmlformats.org/officeDocument/2006/relationships/image" Target="../media/image69.jpeg"/><Relationship Id="rId1" Type="http://schemas.openxmlformats.org/officeDocument/2006/relationships/slideLayout" Target="../slideLayouts/slideLayout16.xml"/><Relationship Id="rId6" Type="http://schemas.openxmlformats.org/officeDocument/2006/relationships/image" Target="../media/image94.jpeg"/><Relationship Id="rId5" Type="http://schemas.openxmlformats.org/officeDocument/2006/relationships/image" Target="../media/image93.png"/><Relationship Id="rId4" Type="http://schemas.openxmlformats.org/officeDocument/2006/relationships/image" Target="../media/image8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3.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03.jpeg"/><Relationship Id="rId1" Type="http://schemas.openxmlformats.org/officeDocument/2006/relationships/slideLayout" Target="../slideLayouts/slideLayout16.xml"/><Relationship Id="rId4" Type="http://schemas.openxmlformats.org/officeDocument/2006/relationships/image" Target="../media/image101.jpeg"/></Relationships>
</file>

<file path=ppt/slides/_rels/slide6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03.jpeg"/><Relationship Id="rId1" Type="http://schemas.openxmlformats.org/officeDocument/2006/relationships/slideLayout" Target="../slideLayouts/slideLayout16.xml"/><Relationship Id="rId4" Type="http://schemas.openxmlformats.org/officeDocument/2006/relationships/image" Target="../media/image101.jpeg"/></Relationships>
</file>

<file path=ppt/slides/_rels/slide64.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image" Target="../media/image114.jpeg"/><Relationship Id="rId1" Type="http://schemas.openxmlformats.org/officeDocument/2006/relationships/slideLayout" Target="../slideLayouts/slideLayout16.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jpeg"/><Relationship Id="rId9" Type="http://schemas.openxmlformats.org/officeDocument/2006/relationships/image" Target="../media/image121.png"/></Relationships>
</file>

<file path=ppt/slides/_rels/slide6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9.pn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jpe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6.pn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jpe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jpe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jpeg"/><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4.xml"/></Relationships>
</file>

<file path=ppt/slides/_rels/slide90.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47.jpe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47.jpe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94.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jpeg"/><Relationship Id="rId1" Type="http://schemas.openxmlformats.org/officeDocument/2006/relationships/slideLayout" Target="../slideLayouts/slideLayout24.xml"/></Relationships>
</file>

<file path=ppt/slides/_rels/slide9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49.jpeg"/><Relationship Id="rId1" Type="http://schemas.openxmlformats.org/officeDocument/2006/relationships/slideLayout" Target="../slideLayouts/slideLayout24.xml"/></Relationships>
</file>

<file path=ppt/slides/_rels/slide9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jpeg"/><Relationship Id="rId1" Type="http://schemas.openxmlformats.org/officeDocument/2006/relationships/slideLayout" Target="../slideLayouts/slideLayout24.xml"/></Relationships>
</file>

<file path=ppt/slides/_rels/slide97.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jpeg"/><Relationship Id="rId1" Type="http://schemas.openxmlformats.org/officeDocument/2006/relationships/slideLayout" Target="../slideLayouts/slideLayout24.xml"/></Relationships>
</file>

<file path=ppt/slides/_rels/slide9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7.jpeg"/><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jpe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About 1,600 years after Adam’s creation, mankind had become so wicked, that God determined to destroy the world by a Flood and save one man and his family."/>
          <p:cNvSpPr txBox="1">
            <a:spLocks noGrp="1"/>
          </p:cNvSpPr>
          <p:nvPr>
            <p:ph type="body" sz="half" idx="1"/>
          </p:nvPr>
        </p:nvSpPr>
        <p:spPr>
          <a:xfrm>
            <a:off x="882650" y="1009650"/>
            <a:ext cx="5651500" cy="7734300"/>
          </a:xfrm>
          <a:prstGeom prst="rect">
            <a:avLst/>
          </a:prstGeom>
        </p:spPr>
        <p:txBody>
          <a:bodyPr/>
          <a:lstStyle>
            <a:lvl1pPr>
              <a:defRPr sz="3400">
                <a:solidFill>
                  <a:srgbClr val="76D6FF"/>
                </a:solidFill>
              </a:defRPr>
            </a:lvl1pPr>
          </a:lstStyle>
          <a:p>
            <a:r>
              <a:t>About 1,600 years after Adam’s creation, mankind had become so wicked, that God determined to destroy the world by a Flood and save one man and his family. </a:t>
            </a:r>
          </a:p>
        </p:txBody>
      </p:sp>
      <p:grpSp>
        <p:nvGrpSpPr>
          <p:cNvPr id="367" name="noah building ark pppas0425 goodsalt.jpg"/>
          <p:cNvGrpSpPr/>
          <p:nvPr/>
        </p:nvGrpSpPr>
        <p:grpSpPr>
          <a:xfrm>
            <a:off x="7540322" y="889000"/>
            <a:ext cx="4553555" cy="6016134"/>
            <a:chOff x="0" y="0"/>
            <a:chExt cx="4553554" cy="6016133"/>
          </a:xfrm>
        </p:grpSpPr>
        <p:pic>
          <p:nvPicPr>
            <p:cNvPr id="366" name="noah building ark pppas0425 goodsalt.jpg" descr="noah building ark pppas0425 goodsalt.jpg"/>
            <p:cNvPicPr>
              <a:picLocks noChangeAspect="1"/>
            </p:cNvPicPr>
            <p:nvPr/>
          </p:nvPicPr>
          <p:blipFill>
            <a:blip r:embed="rId2"/>
            <a:srcRect l="39038" r="9322"/>
            <a:stretch>
              <a:fillRect/>
            </a:stretch>
          </p:blipFill>
          <p:spPr>
            <a:xfrm>
              <a:off x="76200" y="63499"/>
              <a:ext cx="4413855" cy="5876436"/>
            </a:xfrm>
            <a:prstGeom prst="rect">
              <a:avLst/>
            </a:prstGeom>
            <a:ln>
              <a:noFill/>
            </a:ln>
            <a:effectLst/>
          </p:spPr>
        </p:pic>
        <p:pic>
          <p:nvPicPr>
            <p:cNvPr id="365" name="noah building ark pppas0425 goodsalt.jpg" descr="noah building ark pppas0425 goodsalt.jpg"/>
            <p:cNvPicPr>
              <a:picLocks/>
            </p:cNvPicPr>
            <p:nvPr/>
          </p:nvPicPr>
          <p:blipFill>
            <a:blip r:embed="rId3"/>
            <a:stretch>
              <a:fillRect/>
            </a:stretch>
          </p:blipFill>
          <p:spPr>
            <a:xfrm>
              <a:off x="0" y="0"/>
              <a:ext cx="4553555" cy="6016134"/>
            </a:xfrm>
            <a:prstGeom prst="rect">
              <a:avLst/>
            </a:prstGeom>
            <a:effectLst/>
          </p:spPr>
        </p:pic>
      </p:gr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 name="This is the first of eight altars that are recorded in the book of Genesis.…"/>
          <p:cNvSpPr txBox="1"/>
          <p:nvPr/>
        </p:nvSpPr>
        <p:spPr>
          <a:xfrm>
            <a:off x="1044453" y="1062649"/>
            <a:ext cx="5065481" cy="7653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110000"/>
              </a:lnSpc>
              <a:defRPr sz="3400" cap="none">
                <a:solidFill>
                  <a:srgbClr val="94E3FE"/>
                </a:solidFill>
              </a:defRPr>
            </a:pPr>
            <a:r>
              <a:t>This is the first of eight altars that are recorded in the book of Genesis. </a:t>
            </a:r>
          </a:p>
          <a:p>
            <a:pPr algn="l">
              <a:lnSpc>
                <a:spcPct val="110000"/>
              </a:lnSpc>
              <a:defRPr sz="3400" cap="none">
                <a:solidFill>
                  <a:srgbClr val="94E3FE"/>
                </a:solidFill>
              </a:defRPr>
            </a:pPr>
            <a:endParaRPr/>
          </a:p>
          <a:p>
            <a:pPr algn="l">
              <a:lnSpc>
                <a:spcPct val="110000"/>
              </a:lnSpc>
              <a:defRPr sz="3400" cap="none">
                <a:solidFill>
                  <a:srgbClr val="94E3FE"/>
                </a:solidFill>
              </a:defRPr>
            </a:pPr>
            <a:r>
              <a:t>These altars were the places of the true worship of God and the exercise of faith in the midst of an unbelieving, pagan world. </a:t>
            </a:r>
          </a:p>
        </p:txBody>
      </p:sp>
      <p:grpSp>
        <p:nvGrpSpPr>
          <p:cNvPr id="884" name="noah builds an altar.jpg"/>
          <p:cNvGrpSpPr/>
          <p:nvPr/>
        </p:nvGrpSpPr>
        <p:grpSpPr>
          <a:xfrm>
            <a:off x="7003083" y="1062649"/>
            <a:ext cx="5176640" cy="6845687"/>
            <a:chOff x="0" y="0"/>
            <a:chExt cx="5176639" cy="6845686"/>
          </a:xfrm>
        </p:grpSpPr>
        <p:pic>
          <p:nvPicPr>
            <p:cNvPr id="883" name="noah builds an altar.jpg" descr="noah builds an altar.jpg"/>
            <p:cNvPicPr>
              <a:picLocks noChangeAspect="1"/>
            </p:cNvPicPr>
            <p:nvPr/>
          </p:nvPicPr>
          <p:blipFill>
            <a:blip r:embed="rId2"/>
            <a:srcRect r="44323"/>
            <a:stretch>
              <a:fillRect/>
            </a:stretch>
          </p:blipFill>
          <p:spPr>
            <a:xfrm>
              <a:off x="76200" y="63500"/>
              <a:ext cx="5036940" cy="6705987"/>
            </a:xfrm>
            <a:prstGeom prst="rect">
              <a:avLst/>
            </a:prstGeom>
            <a:ln>
              <a:noFill/>
            </a:ln>
            <a:effectLst/>
          </p:spPr>
        </p:pic>
        <p:pic>
          <p:nvPicPr>
            <p:cNvPr id="882" name="noah builds an altar.jpg" descr="noah builds an altar.jpg"/>
            <p:cNvPicPr>
              <a:picLocks/>
            </p:cNvPicPr>
            <p:nvPr/>
          </p:nvPicPr>
          <p:blipFill>
            <a:blip r:embed="rId3"/>
            <a:stretch>
              <a:fillRect/>
            </a:stretch>
          </p:blipFill>
          <p:spPr>
            <a:xfrm>
              <a:off x="0" y="-1"/>
              <a:ext cx="5176640" cy="6845687"/>
            </a:xfrm>
            <a:prstGeom prst="rect">
              <a:avLst/>
            </a:prstGeom>
            <a:effectLst/>
          </p:spPr>
        </p:pic>
      </p:gr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These altars point to the sacrifice of Christ, the Lamb of God. The clean animals signify Christ’s sinlessness and perfection. The offering “unto the LORD” signifies that Christ’s sacrifice was made to God as a propitiation or satisfaction for man’s sin "/>
          <p:cNvSpPr txBox="1"/>
          <p:nvPr/>
        </p:nvSpPr>
        <p:spPr>
          <a:xfrm>
            <a:off x="1069853" y="1049949"/>
            <a:ext cx="5147734" cy="8085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94E3FE"/>
                </a:solidFill>
              </a:defRPr>
            </a:lvl1pPr>
          </a:lstStyle>
          <a:p>
            <a:r>
              <a:t>These altars point to the sacrifice of Christ, the Lamb of God. The clean animals signify Christ’s sinlessness and perfection. The offering “unto the LORD” signifies that Christ’s sacrifice was made to God as a propitiation or satisfaction for man’s sin debt. </a:t>
            </a:r>
          </a:p>
        </p:txBody>
      </p:sp>
      <p:grpSp>
        <p:nvGrpSpPr>
          <p:cNvPr id="889" name="sacrifice.jpg"/>
          <p:cNvGrpSpPr/>
          <p:nvPr/>
        </p:nvGrpSpPr>
        <p:grpSpPr>
          <a:xfrm>
            <a:off x="6913316" y="1189649"/>
            <a:ext cx="5037808" cy="6660850"/>
            <a:chOff x="0" y="0"/>
            <a:chExt cx="5037806" cy="6660848"/>
          </a:xfrm>
        </p:grpSpPr>
        <p:pic>
          <p:nvPicPr>
            <p:cNvPr id="888" name="sacrifice.jpg" descr="sacrifice.jpg"/>
            <p:cNvPicPr>
              <a:picLocks noChangeAspect="1"/>
            </p:cNvPicPr>
            <p:nvPr/>
          </p:nvPicPr>
          <p:blipFill>
            <a:blip r:embed="rId2"/>
            <a:srcRect l="8952" r="34713"/>
            <a:stretch>
              <a:fillRect/>
            </a:stretch>
          </p:blipFill>
          <p:spPr>
            <a:xfrm>
              <a:off x="76200" y="63499"/>
              <a:ext cx="4898107" cy="6521150"/>
            </a:xfrm>
            <a:prstGeom prst="rect">
              <a:avLst/>
            </a:prstGeom>
            <a:ln>
              <a:noFill/>
            </a:ln>
            <a:effectLst/>
          </p:spPr>
        </p:pic>
        <p:pic>
          <p:nvPicPr>
            <p:cNvPr id="887" name="sacrifice.jpg" descr="sacrifice.jpg"/>
            <p:cNvPicPr>
              <a:picLocks/>
            </p:cNvPicPr>
            <p:nvPr/>
          </p:nvPicPr>
          <p:blipFill>
            <a:blip r:embed="rId3"/>
            <a:stretch>
              <a:fillRect/>
            </a:stretch>
          </p:blipFill>
          <p:spPr>
            <a:xfrm>
              <a:off x="-1" y="0"/>
              <a:ext cx="5037808" cy="6660849"/>
            </a:xfrm>
            <a:prstGeom prst="rect">
              <a:avLst/>
            </a:prstGeom>
            <a:effectLst/>
          </p:spPr>
        </p:pic>
      </p:gr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 name="God gave the covenant of the rainbow as His promise never again to destroy the world with a flood. It is a picture of God’s promise of salvation in Jesus Christ."/>
          <p:cNvSpPr txBox="1"/>
          <p:nvPr/>
        </p:nvSpPr>
        <p:spPr>
          <a:xfrm>
            <a:off x="1589337" y="6854476"/>
            <a:ext cx="9826126" cy="2316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94E3FE"/>
                </a:solidFill>
              </a:defRPr>
            </a:lvl1pPr>
          </a:lstStyle>
          <a:p>
            <a:r>
              <a:t>God gave the covenant of the rainbow as His promise never again to destroy the world with a flood. It is a picture of God’s promise of salvation in Jesus Christ. </a:t>
            </a:r>
          </a:p>
        </p:txBody>
      </p:sp>
      <p:grpSp>
        <p:nvGrpSpPr>
          <p:cNvPr id="894" name="Rainbow-Covenant-Know-Gods-Love-and-Selflessness.jpg"/>
          <p:cNvGrpSpPr/>
          <p:nvPr/>
        </p:nvGrpSpPr>
        <p:grpSpPr>
          <a:xfrm>
            <a:off x="723556" y="504467"/>
            <a:ext cx="11557688" cy="6257116"/>
            <a:chOff x="0" y="0"/>
            <a:chExt cx="11557686" cy="6257115"/>
          </a:xfrm>
        </p:grpSpPr>
        <p:pic>
          <p:nvPicPr>
            <p:cNvPr id="893" name="Rainbow-Covenant-Know-Gods-Love-and-Selflessness.jpg" descr="Rainbow-Covenant-Know-Gods-Love-and-Selflessness.jpg"/>
            <p:cNvPicPr>
              <a:picLocks noChangeAspect="1"/>
            </p:cNvPicPr>
            <p:nvPr/>
          </p:nvPicPr>
          <p:blipFill>
            <a:blip r:embed="rId2"/>
            <a:srcRect b="4751"/>
            <a:stretch>
              <a:fillRect/>
            </a:stretch>
          </p:blipFill>
          <p:spPr>
            <a:xfrm>
              <a:off x="76200" y="63500"/>
              <a:ext cx="11417987" cy="6117416"/>
            </a:xfrm>
            <a:prstGeom prst="rect">
              <a:avLst/>
            </a:prstGeom>
            <a:ln>
              <a:noFill/>
            </a:ln>
            <a:effectLst/>
          </p:spPr>
        </p:pic>
        <p:pic>
          <p:nvPicPr>
            <p:cNvPr id="892" name="Rainbow-Covenant-Know-Gods-Love-and-Selflessness.jpg" descr="Rainbow-Covenant-Know-Gods-Love-and-Selflessness.jpg"/>
            <p:cNvPicPr>
              <a:picLocks/>
            </p:cNvPicPr>
            <p:nvPr/>
          </p:nvPicPr>
          <p:blipFill>
            <a:blip r:embed="rId3"/>
            <a:stretch>
              <a:fillRect/>
            </a:stretch>
          </p:blipFill>
          <p:spPr>
            <a:xfrm>
              <a:off x="0" y="0"/>
              <a:ext cx="11557687" cy="6257116"/>
            </a:xfrm>
            <a:prstGeom prst="rect">
              <a:avLst/>
            </a:prstGeom>
            <a:effectLst/>
          </p:spPr>
        </p:pic>
      </p:gr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 name="Man’s life expectancy quickly shortened after the Flood.…"/>
          <p:cNvSpPr txBox="1"/>
          <p:nvPr/>
        </p:nvSpPr>
        <p:spPr>
          <a:xfrm>
            <a:off x="841253" y="668949"/>
            <a:ext cx="7273793" cy="88846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110000"/>
              </a:lnSpc>
              <a:defRPr sz="3400" cap="none">
                <a:solidFill>
                  <a:srgbClr val="94E3FE"/>
                </a:solidFill>
              </a:defRPr>
            </a:pPr>
            <a:r>
              <a:t>Man’s life expectancy quickly shortened after the Flood. </a:t>
            </a:r>
          </a:p>
          <a:p>
            <a:pPr algn="l">
              <a:lnSpc>
                <a:spcPct val="110000"/>
              </a:lnSpc>
              <a:defRPr sz="2400" cap="none">
                <a:solidFill>
                  <a:srgbClr val="94E3FE"/>
                </a:solidFill>
              </a:defRPr>
            </a:pPr>
            <a:endParaRPr/>
          </a:p>
          <a:p>
            <a:pPr algn="l">
              <a:lnSpc>
                <a:spcPct val="110000"/>
              </a:lnSpc>
              <a:defRPr sz="3400" cap="none">
                <a:solidFill>
                  <a:srgbClr val="94E3FE"/>
                </a:solidFill>
              </a:defRPr>
            </a:pPr>
            <a:r>
              <a:t>Noah lived 950 years (Ge. 9:29). </a:t>
            </a:r>
          </a:p>
          <a:p>
            <a:pPr algn="l">
              <a:lnSpc>
                <a:spcPct val="110000"/>
              </a:lnSpc>
              <a:defRPr sz="2000" cap="none">
                <a:solidFill>
                  <a:srgbClr val="94E3FE"/>
                </a:solidFill>
              </a:defRPr>
            </a:pPr>
            <a:endParaRPr/>
          </a:p>
          <a:p>
            <a:pPr algn="l">
              <a:lnSpc>
                <a:spcPct val="110000"/>
              </a:lnSpc>
              <a:defRPr sz="3400" cap="none">
                <a:solidFill>
                  <a:srgbClr val="94E3FE"/>
                </a:solidFill>
              </a:defRPr>
            </a:pPr>
            <a:r>
              <a:t>Shem lived 600 years (Ge. 11:10-11). </a:t>
            </a:r>
          </a:p>
          <a:p>
            <a:pPr algn="l">
              <a:lnSpc>
                <a:spcPct val="110000"/>
              </a:lnSpc>
              <a:defRPr sz="2000" cap="none">
                <a:solidFill>
                  <a:srgbClr val="94E3FE"/>
                </a:solidFill>
              </a:defRPr>
            </a:pPr>
            <a:endParaRPr/>
          </a:p>
          <a:p>
            <a:pPr algn="l">
              <a:lnSpc>
                <a:spcPct val="110000"/>
              </a:lnSpc>
              <a:defRPr sz="3400" cap="none">
                <a:solidFill>
                  <a:srgbClr val="94E3FE"/>
                </a:solidFill>
              </a:defRPr>
            </a:pPr>
            <a:r>
              <a:t>Abraham lived 175 years (Ge. 25:7). </a:t>
            </a:r>
          </a:p>
          <a:p>
            <a:pPr algn="l">
              <a:lnSpc>
                <a:spcPct val="110000"/>
              </a:lnSpc>
              <a:defRPr sz="2000" cap="none">
                <a:solidFill>
                  <a:srgbClr val="94E3FE"/>
                </a:solidFill>
              </a:defRPr>
            </a:pPr>
            <a:endParaRPr/>
          </a:p>
          <a:p>
            <a:pPr algn="l">
              <a:lnSpc>
                <a:spcPct val="110000"/>
              </a:lnSpc>
              <a:defRPr sz="3400" cap="none">
                <a:solidFill>
                  <a:srgbClr val="94E3FE"/>
                </a:solidFill>
              </a:defRPr>
            </a:pPr>
            <a:r>
              <a:t>Joseph lived 110 years (Ge. 50:26). </a:t>
            </a:r>
          </a:p>
          <a:p>
            <a:pPr algn="l">
              <a:lnSpc>
                <a:spcPct val="110000"/>
              </a:lnSpc>
              <a:defRPr sz="2000" cap="none">
                <a:solidFill>
                  <a:srgbClr val="94E3FE"/>
                </a:solidFill>
              </a:defRPr>
            </a:pPr>
            <a:endParaRPr/>
          </a:p>
          <a:p>
            <a:pPr algn="l">
              <a:lnSpc>
                <a:spcPct val="110000"/>
              </a:lnSpc>
              <a:defRPr sz="3400" cap="none">
                <a:solidFill>
                  <a:srgbClr val="94E3FE"/>
                </a:solidFill>
              </a:defRPr>
            </a:pPr>
            <a:r>
              <a:t>By the time of Moses, God said that man’s normal life span would be 70 years (Psa. 90:10). </a:t>
            </a:r>
          </a:p>
        </p:txBody>
      </p:sp>
      <p:grpSp>
        <p:nvGrpSpPr>
          <p:cNvPr id="899" name="iu.jpeg"/>
          <p:cNvGrpSpPr/>
          <p:nvPr/>
        </p:nvGrpSpPr>
        <p:grpSpPr>
          <a:xfrm>
            <a:off x="8364419" y="656249"/>
            <a:ext cx="3890314" cy="4796029"/>
            <a:chOff x="0" y="0"/>
            <a:chExt cx="3890312" cy="4796027"/>
          </a:xfrm>
        </p:grpSpPr>
        <p:pic>
          <p:nvPicPr>
            <p:cNvPr id="898" name="iu.jpeg" descr="iu.jpeg"/>
            <p:cNvPicPr>
              <a:picLocks noChangeAspect="1"/>
            </p:cNvPicPr>
            <p:nvPr/>
          </p:nvPicPr>
          <p:blipFill>
            <a:blip r:embed="rId2"/>
            <a:srcRect l="7487" t="3200" r="49802" b="3200"/>
            <a:stretch>
              <a:fillRect/>
            </a:stretch>
          </p:blipFill>
          <p:spPr>
            <a:xfrm>
              <a:off x="76200" y="63500"/>
              <a:ext cx="3750613" cy="4656328"/>
            </a:xfrm>
            <a:prstGeom prst="rect">
              <a:avLst/>
            </a:prstGeom>
            <a:ln>
              <a:noFill/>
            </a:ln>
            <a:effectLst/>
          </p:spPr>
        </p:pic>
        <p:pic>
          <p:nvPicPr>
            <p:cNvPr id="897" name="iu.jpeg" descr="iu.jpeg"/>
            <p:cNvPicPr>
              <a:picLocks/>
            </p:cNvPicPr>
            <p:nvPr/>
          </p:nvPicPr>
          <p:blipFill>
            <a:blip r:embed="rId3"/>
            <a:stretch>
              <a:fillRect/>
            </a:stretch>
          </p:blipFill>
          <p:spPr>
            <a:xfrm>
              <a:off x="-1" y="0"/>
              <a:ext cx="3890314" cy="4796028"/>
            </a:xfrm>
            <a:prstGeom prst="rect">
              <a:avLst/>
            </a:prstGeom>
            <a:effectLst/>
          </p:spPr>
        </p:pic>
      </p:grpSp>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lvl="1">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902"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903"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The whole world was in darkness. The light of spiritual truth was flickering. God gave man a will, and man had exercised his will in rebellion."/>
          <p:cNvSpPr txBox="1">
            <a:spLocks noGrp="1"/>
          </p:cNvSpPr>
          <p:nvPr>
            <p:ph type="body" sz="half" idx="1"/>
          </p:nvPr>
        </p:nvSpPr>
        <p:spPr>
          <a:xfrm>
            <a:off x="1278334" y="1003399"/>
            <a:ext cx="4860132" cy="7746802"/>
          </a:xfrm>
          <a:prstGeom prst="rect">
            <a:avLst/>
          </a:prstGeom>
        </p:spPr>
        <p:txBody>
          <a:bodyPr/>
          <a:lstStyle>
            <a:lvl1pPr>
              <a:defRPr sz="3400">
                <a:solidFill>
                  <a:srgbClr val="76D6FF"/>
                </a:solidFill>
              </a:defRPr>
            </a:lvl1pPr>
          </a:lstStyle>
          <a:p>
            <a:r>
              <a:t>The whole world was in darkness. The light of spiritual truth was flickering. God gave man a will, and man had exercised his will in rebellion.</a:t>
            </a:r>
          </a:p>
        </p:txBody>
      </p:sp>
      <p:grpSp>
        <p:nvGrpSpPr>
          <p:cNvPr id="372" name="noah building ark pppas0425 goodsalt.jpg"/>
          <p:cNvGrpSpPr/>
          <p:nvPr/>
        </p:nvGrpSpPr>
        <p:grpSpPr>
          <a:xfrm>
            <a:off x="7540322" y="889000"/>
            <a:ext cx="4553555" cy="6016134"/>
            <a:chOff x="0" y="0"/>
            <a:chExt cx="4553554" cy="6016133"/>
          </a:xfrm>
        </p:grpSpPr>
        <p:pic>
          <p:nvPicPr>
            <p:cNvPr id="371" name="noah building ark pppas0425 goodsalt.jpg" descr="noah building ark pppas0425 goodsalt.jpg"/>
            <p:cNvPicPr>
              <a:picLocks noChangeAspect="1"/>
            </p:cNvPicPr>
            <p:nvPr/>
          </p:nvPicPr>
          <p:blipFill>
            <a:blip r:embed="rId2"/>
            <a:srcRect l="39038" r="9322"/>
            <a:stretch>
              <a:fillRect/>
            </a:stretch>
          </p:blipFill>
          <p:spPr>
            <a:xfrm>
              <a:off x="76200" y="63499"/>
              <a:ext cx="4413855" cy="5876436"/>
            </a:xfrm>
            <a:prstGeom prst="rect">
              <a:avLst/>
            </a:prstGeom>
            <a:ln>
              <a:noFill/>
            </a:ln>
            <a:effectLst/>
          </p:spPr>
        </p:pic>
        <p:pic>
          <p:nvPicPr>
            <p:cNvPr id="370" name="noah building ark pppas0425 goodsalt.jpg" descr="noah building ark pppas0425 goodsalt.jpg"/>
            <p:cNvPicPr>
              <a:picLocks/>
            </p:cNvPicPr>
            <p:nvPr/>
          </p:nvPicPr>
          <p:blipFill>
            <a:blip r:embed="rId3"/>
            <a:stretch>
              <a:fillRect/>
            </a:stretch>
          </p:blipFill>
          <p:spPr>
            <a:xfrm>
              <a:off x="0" y="0"/>
              <a:ext cx="4553555" cy="6016134"/>
            </a:xfrm>
            <a:prstGeom prst="rect">
              <a:avLst/>
            </a:prstGeom>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The earth also was corrupt before God, and the earth was filled with violence. And God looked upon the earth, and, behold, it was corrupt; for all flesh had corrupted his way upon the earth. And God said unto Noah, The end of all flesh is come before me"/>
          <p:cNvSpPr txBox="1">
            <a:spLocks noGrp="1"/>
          </p:cNvSpPr>
          <p:nvPr>
            <p:ph type="body" sz="half" idx="1"/>
          </p:nvPr>
        </p:nvSpPr>
        <p:spPr>
          <a:xfrm>
            <a:off x="966688" y="730250"/>
            <a:ext cx="5483424" cy="8768160"/>
          </a:xfrm>
          <a:prstGeom prst="rect">
            <a:avLst/>
          </a:prstGeom>
        </p:spPr>
        <p:txBody>
          <a:bodyPr/>
          <a:lstStyle>
            <a:lvl1pPr>
              <a:defRPr sz="3200">
                <a:solidFill>
                  <a:srgbClr val="FFFFFF"/>
                </a:solidFill>
              </a:defRPr>
            </a:lvl1pPr>
          </a:lstStyle>
          <a:p>
            <a:r>
              <a:t>“The earth also was corrupt before God, and the earth was filled with violence. And God looked upon the earth, and, behold, it was corrupt; for all flesh had corrupted his way upon the earth. And God said unto Noah, The end of all flesh is come before me; for the earth is filled with violence through them; and, behold, I will destroy them with the earth” (Ge. 6:11-13).</a:t>
            </a:r>
          </a:p>
        </p:txBody>
      </p:sp>
      <p:grpSp>
        <p:nvGrpSpPr>
          <p:cNvPr id="377" name="noah building ark pppas0425 goodsalt.jpg"/>
          <p:cNvGrpSpPr/>
          <p:nvPr/>
        </p:nvGrpSpPr>
        <p:grpSpPr>
          <a:xfrm>
            <a:off x="7540322" y="889000"/>
            <a:ext cx="4553555" cy="6016134"/>
            <a:chOff x="0" y="0"/>
            <a:chExt cx="4553554" cy="6016133"/>
          </a:xfrm>
        </p:grpSpPr>
        <p:pic>
          <p:nvPicPr>
            <p:cNvPr id="376" name="noah building ark pppas0425 goodsalt.jpg" descr="noah building ark pppas0425 goodsalt.jpg"/>
            <p:cNvPicPr>
              <a:picLocks noChangeAspect="1"/>
            </p:cNvPicPr>
            <p:nvPr/>
          </p:nvPicPr>
          <p:blipFill>
            <a:blip r:embed="rId2"/>
            <a:srcRect l="39038" r="9322"/>
            <a:stretch>
              <a:fillRect/>
            </a:stretch>
          </p:blipFill>
          <p:spPr>
            <a:xfrm>
              <a:off x="76200" y="63499"/>
              <a:ext cx="4413855" cy="5876436"/>
            </a:xfrm>
            <a:prstGeom prst="rect">
              <a:avLst/>
            </a:prstGeom>
            <a:ln>
              <a:noFill/>
            </a:ln>
            <a:effectLst/>
          </p:spPr>
        </p:pic>
        <p:pic>
          <p:nvPicPr>
            <p:cNvPr id="375" name="noah building ark pppas0425 goodsalt.jpg" descr="noah building ark pppas0425 goodsalt.jpg"/>
            <p:cNvPicPr>
              <a:picLocks/>
            </p:cNvPicPr>
            <p:nvPr/>
          </p:nvPicPr>
          <p:blipFill>
            <a:blip r:embed="rId3"/>
            <a:stretch>
              <a:fillRect/>
            </a:stretch>
          </p:blipFill>
          <p:spPr>
            <a:xfrm>
              <a:off x="0" y="0"/>
              <a:ext cx="4553555" cy="6016134"/>
            </a:xfrm>
            <a:prstGeom prst="rect">
              <a:avLst/>
            </a:prstGeom>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God was not caught off guard. Man can exercise his will and reject God’s salvation and destroy himself, but he cannot stop God’s eternal plan “that in the dispensation of the fullness of times he might gather together in one all things in Christ” (Eph. 1"/>
          <p:cNvSpPr txBox="1">
            <a:spLocks noGrp="1"/>
          </p:cNvSpPr>
          <p:nvPr>
            <p:ph type="body" sz="half" idx="1"/>
          </p:nvPr>
        </p:nvSpPr>
        <p:spPr>
          <a:xfrm>
            <a:off x="933450" y="914400"/>
            <a:ext cx="5385892" cy="7596188"/>
          </a:xfrm>
          <a:prstGeom prst="rect">
            <a:avLst/>
          </a:prstGeom>
        </p:spPr>
        <p:txBody>
          <a:bodyPr/>
          <a:lstStyle/>
          <a:p>
            <a:pPr>
              <a:defRPr sz="3400">
                <a:solidFill>
                  <a:srgbClr val="76D6FF"/>
                </a:solidFill>
              </a:defRPr>
            </a:pPr>
            <a:r>
              <a:t>God was not caught off guard. Man can exercise his will and reject God’s salvation and destroy himself, but he cannot stop God’s eternal plan </a:t>
            </a:r>
            <a:r>
              <a:rPr>
                <a:solidFill>
                  <a:srgbClr val="FFFFFF"/>
                </a:solidFill>
              </a:rPr>
              <a:t>“that in the dispensation of the fullness of times he might gather together in one all things in Christ” (Eph. 1:10). </a:t>
            </a:r>
          </a:p>
        </p:txBody>
      </p:sp>
      <p:grpSp>
        <p:nvGrpSpPr>
          <p:cNvPr id="382" name="noah building ark pppas0425 goodsalt.jpg"/>
          <p:cNvGrpSpPr/>
          <p:nvPr/>
        </p:nvGrpSpPr>
        <p:grpSpPr>
          <a:xfrm>
            <a:off x="7540322" y="889000"/>
            <a:ext cx="4553555" cy="6016134"/>
            <a:chOff x="0" y="0"/>
            <a:chExt cx="4553554" cy="6016133"/>
          </a:xfrm>
        </p:grpSpPr>
        <p:pic>
          <p:nvPicPr>
            <p:cNvPr id="381" name="noah building ark pppas0425 goodsalt.jpg" descr="noah building ark pppas0425 goodsalt.jpg"/>
            <p:cNvPicPr>
              <a:picLocks noChangeAspect="1"/>
            </p:cNvPicPr>
            <p:nvPr/>
          </p:nvPicPr>
          <p:blipFill>
            <a:blip r:embed="rId2"/>
            <a:srcRect l="39038" r="9322"/>
            <a:stretch>
              <a:fillRect/>
            </a:stretch>
          </p:blipFill>
          <p:spPr>
            <a:xfrm>
              <a:off x="76200" y="63499"/>
              <a:ext cx="4413855" cy="5876436"/>
            </a:xfrm>
            <a:prstGeom prst="rect">
              <a:avLst/>
            </a:prstGeom>
            <a:ln>
              <a:noFill/>
            </a:ln>
            <a:effectLst/>
          </p:spPr>
        </p:pic>
        <p:pic>
          <p:nvPicPr>
            <p:cNvPr id="380" name="noah building ark pppas0425 goodsalt.jpg" descr="noah building ark pppas0425 goodsalt.jpg"/>
            <p:cNvPicPr>
              <a:picLocks/>
            </p:cNvPicPr>
            <p:nvPr/>
          </p:nvPicPr>
          <p:blipFill>
            <a:blip r:embed="rId3"/>
            <a:stretch>
              <a:fillRect/>
            </a:stretch>
          </p:blipFill>
          <p:spPr>
            <a:xfrm>
              <a:off x="0" y="0"/>
              <a:ext cx="4553555" cy="6016134"/>
            </a:xfrm>
            <a:prstGeom prst="rect">
              <a:avLst/>
            </a:prstGeom>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God had prepared a man for this time and this job.…"/>
          <p:cNvSpPr txBox="1">
            <a:spLocks noGrp="1"/>
          </p:cNvSpPr>
          <p:nvPr>
            <p:ph type="body" sz="half" idx="1"/>
          </p:nvPr>
        </p:nvSpPr>
        <p:spPr>
          <a:xfrm>
            <a:off x="933450" y="914400"/>
            <a:ext cx="5956300" cy="7546380"/>
          </a:xfrm>
          <a:prstGeom prst="rect">
            <a:avLst/>
          </a:prstGeom>
        </p:spPr>
        <p:txBody>
          <a:bodyPr/>
          <a:lstStyle/>
          <a:p>
            <a:pPr>
              <a:defRPr sz="3400">
                <a:solidFill>
                  <a:srgbClr val="76D6FF"/>
                </a:solidFill>
              </a:defRPr>
            </a:pPr>
            <a:r>
              <a:t>God had prepared a man for this time and this job.</a:t>
            </a:r>
          </a:p>
          <a:p>
            <a:pPr>
              <a:defRPr sz="3400">
                <a:solidFill>
                  <a:srgbClr val="FFFFFF"/>
                </a:solidFill>
              </a:defRPr>
            </a:pPr>
            <a:endParaRPr/>
          </a:p>
          <a:p>
            <a:pPr>
              <a:defRPr sz="3400">
                <a:solidFill>
                  <a:srgbClr val="FFFFFF"/>
                </a:solidFill>
              </a:defRPr>
            </a:pPr>
            <a:r>
              <a:t>“But Noah found grace in the eyes of the LORD … Noah was a just man </a:t>
            </a:r>
            <a:r>
              <a:rPr i="1"/>
              <a:t>and</a:t>
            </a:r>
            <a:r>
              <a:t> perfect in his generations, </a:t>
            </a:r>
            <a:r>
              <a:rPr i="1"/>
              <a:t>and</a:t>
            </a:r>
            <a:r>
              <a:t> Noah walked with God” (Ge. 6:8-9). </a:t>
            </a:r>
          </a:p>
        </p:txBody>
      </p:sp>
      <p:grpSp>
        <p:nvGrpSpPr>
          <p:cNvPr id="387" name="noah building ark pppas0425 goodsalt.jpg"/>
          <p:cNvGrpSpPr/>
          <p:nvPr/>
        </p:nvGrpSpPr>
        <p:grpSpPr>
          <a:xfrm>
            <a:off x="7540322" y="889000"/>
            <a:ext cx="4553555" cy="6016134"/>
            <a:chOff x="0" y="0"/>
            <a:chExt cx="4553554" cy="6016133"/>
          </a:xfrm>
        </p:grpSpPr>
        <p:pic>
          <p:nvPicPr>
            <p:cNvPr id="386" name="noah building ark pppas0425 goodsalt.jpg" descr="noah building ark pppas0425 goodsalt.jpg"/>
            <p:cNvPicPr>
              <a:picLocks noChangeAspect="1"/>
            </p:cNvPicPr>
            <p:nvPr/>
          </p:nvPicPr>
          <p:blipFill>
            <a:blip r:embed="rId2"/>
            <a:srcRect l="39038" r="9322"/>
            <a:stretch>
              <a:fillRect/>
            </a:stretch>
          </p:blipFill>
          <p:spPr>
            <a:xfrm>
              <a:off x="76200" y="63499"/>
              <a:ext cx="4413855" cy="5876436"/>
            </a:xfrm>
            <a:prstGeom prst="rect">
              <a:avLst/>
            </a:prstGeom>
            <a:ln>
              <a:noFill/>
            </a:ln>
            <a:effectLst/>
          </p:spPr>
        </p:pic>
        <p:pic>
          <p:nvPicPr>
            <p:cNvPr id="385" name="noah building ark pppas0425 goodsalt.jpg" descr="noah building ark pppas0425 goodsalt.jpg"/>
            <p:cNvPicPr>
              <a:picLocks/>
            </p:cNvPicPr>
            <p:nvPr/>
          </p:nvPicPr>
          <p:blipFill>
            <a:blip r:embed="rId3"/>
            <a:stretch>
              <a:fillRect/>
            </a:stretch>
          </p:blipFill>
          <p:spPr>
            <a:xfrm>
              <a:off x="0" y="0"/>
              <a:ext cx="4553555" cy="6016134"/>
            </a:xfrm>
            <a:prstGeom prst="rect">
              <a:avLst/>
            </a:prstGeom>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By faith Noah, being warned of God of things not seen as yet, moved with fear, prepared an ark to the saving of his house; by the which he condemned the world, and became heir of the righteousness which is by faith” (Heb. 11:7)."/>
          <p:cNvSpPr txBox="1">
            <a:spLocks noGrp="1"/>
          </p:cNvSpPr>
          <p:nvPr>
            <p:ph type="body" sz="half" idx="1"/>
          </p:nvPr>
        </p:nvSpPr>
        <p:spPr>
          <a:xfrm>
            <a:off x="835074" y="1013668"/>
            <a:ext cx="5321301" cy="7751664"/>
          </a:xfrm>
          <a:prstGeom prst="rect">
            <a:avLst/>
          </a:prstGeom>
        </p:spPr>
        <p:txBody>
          <a:bodyPr/>
          <a:lstStyle>
            <a:lvl1pPr>
              <a:defRPr sz="3400">
                <a:solidFill>
                  <a:srgbClr val="FFFFFF"/>
                </a:solidFill>
              </a:defRPr>
            </a:lvl1pPr>
          </a:lstStyle>
          <a:p>
            <a:r>
              <a:t>“By faith Noah, being warned of God of things not seen as yet, moved with fear, prepared an ark to the saving of his house; by the which he condemned the world, and became heir of the righteousness which is by faith” (Heb. 11:7).</a:t>
            </a:r>
          </a:p>
        </p:txBody>
      </p:sp>
      <p:grpSp>
        <p:nvGrpSpPr>
          <p:cNvPr id="392" name="noah building ark pppas0425 goodsalt.jpg"/>
          <p:cNvGrpSpPr/>
          <p:nvPr/>
        </p:nvGrpSpPr>
        <p:grpSpPr>
          <a:xfrm>
            <a:off x="7540322" y="889000"/>
            <a:ext cx="4553555" cy="6016134"/>
            <a:chOff x="0" y="0"/>
            <a:chExt cx="4553554" cy="6016133"/>
          </a:xfrm>
        </p:grpSpPr>
        <p:pic>
          <p:nvPicPr>
            <p:cNvPr id="391" name="noah building ark pppas0425 goodsalt.jpg" descr="noah building ark pppas0425 goodsalt.jpg"/>
            <p:cNvPicPr>
              <a:picLocks noChangeAspect="1"/>
            </p:cNvPicPr>
            <p:nvPr/>
          </p:nvPicPr>
          <p:blipFill>
            <a:blip r:embed="rId2"/>
            <a:srcRect l="39038" r="9322"/>
            <a:stretch>
              <a:fillRect/>
            </a:stretch>
          </p:blipFill>
          <p:spPr>
            <a:xfrm>
              <a:off x="76200" y="63499"/>
              <a:ext cx="4413855" cy="5876436"/>
            </a:xfrm>
            <a:prstGeom prst="rect">
              <a:avLst/>
            </a:prstGeom>
            <a:ln>
              <a:noFill/>
            </a:ln>
            <a:effectLst/>
          </p:spPr>
        </p:pic>
        <p:pic>
          <p:nvPicPr>
            <p:cNvPr id="390" name="noah building ark pppas0425 goodsalt.jpg" descr="noah building ark pppas0425 goodsalt.jpg"/>
            <p:cNvPicPr>
              <a:picLocks/>
            </p:cNvPicPr>
            <p:nvPr/>
          </p:nvPicPr>
          <p:blipFill>
            <a:blip r:embed="rId3"/>
            <a:stretch>
              <a:fillRect/>
            </a:stretch>
          </p:blipFill>
          <p:spPr>
            <a:xfrm>
              <a:off x="0" y="0"/>
              <a:ext cx="4553555" cy="6016134"/>
            </a:xfrm>
            <a:prstGeom prst="rect">
              <a:avLst/>
            </a:prstGeom>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 name="IMG_3363.jpeg" descr="IMG_3363.jpeg"/>
          <p:cNvPicPr>
            <a:picLocks noGrp="1"/>
          </p:cNvPicPr>
          <p:nvPr>
            <p:ph type="pic" idx="21"/>
          </p:nvPr>
        </p:nvPicPr>
        <p:blipFill>
          <a:blip r:embed="rId2"/>
          <a:stretch>
            <a:fillRect/>
          </a:stretch>
        </p:blipFill>
        <p:spPr>
          <a:xfrm>
            <a:off x="6400800" y="1193800"/>
            <a:ext cx="5651500" cy="7477895"/>
          </a:xfrm>
          <a:prstGeom prst="rect">
            <a:avLst/>
          </a:prstGeom>
        </p:spPr>
      </p:pic>
      <p:sp>
        <p:nvSpPr>
          <p:cNvPr id="395" name="God instructed Noah to build a huge wooden ark to save him and his family and the non-marine animals (Ge. 6:14-16)."/>
          <p:cNvSpPr txBox="1">
            <a:spLocks noGrp="1"/>
          </p:cNvSpPr>
          <p:nvPr>
            <p:ph type="body" sz="half" idx="1"/>
          </p:nvPr>
        </p:nvSpPr>
        <p:spPr>
          <a:xfrm>
            <a:off x="882650" y="1473200"/>
            <a:ext cx="5651500" cy="7734300"/>
          </a:xfrm>
          <a:prstGeom prst="rect">
            <a:avLst/>
          </a:prstGeom>
        </p:spPr>
        <p:txBody>
          <a:bodyPr/>
          <a:lstStyle/>
          <a:p>
            <a:pPr>
              <a:defRPr sz="3400">
                <a:solidFill>
                  <a:srgbClr val="76D6FF"/>
                </a:solidFill>
              </a:defRPr>
            </a:pPr>
            <a:r>
              <a:t>God instructed Noah to build a huge wooden ark to save him and his family and the non-marine animals (Ge. 6:14-16).  </a:t>
            </a:r>
          </a:p>
          <a:p>
            <a:pPr>
              <a:defRPr sz="3400">
                <a:solidFill>
                  <a:srgbClr val="76D6FF"/>
                </a:solidFill>
              </a:defRPr>
            </a:pPr>
            <a:endParaRPr/>
          </a:p>
        </p:txBody>
      </p:sp>
      <p:sp>
        <p:nvSpPr>
          <p:cNvPr id="396" name="The Ark Encounter"/>
          <p:cNvSpPr txBox="1"/>
          <p:nvPr/>
        </p:nvSpPr>
        <p:spPr>
          <a:xfrm>
            <a:off x="5646148" y="80630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The word “ark” refers to a floating vessel. The Hebrew word translated ark (tay-baw) is only used for two things in the Bible: Noah’s Ark (Ge. 6:14) and baby Moses’ ark (Ex. 2:3, 5)."/>
          <p:cNvSpPr txBox="1">
            <a:spLocks noGrp="1"/>
          </p:cNvSpPr>
          <p:nvPr>
            <p:ph type="body" sz="half" idx="1"/>
          </p:nvPr>
        </p:nvSpPr>
        <p:spPr>
          <a:xfrm>
            <a:off x="1092200" y="6572349"/>
            <a:ext cx="10820400" cy="2671862"/>
          </a:xfrm>
          <a:prstGeom prst="rect">
            <a:avLst/>
          </a:prstGeom>
        </p:spPr>
        <p:txBody>
          <a:bodyPr/>
          <a:lstStyle/>
          <a:p>
            <a:pPr algn="ctr">
              <a:defRPr sz="3400">
                <a:solidFill>
                  <a:srgbClr val="76D6FF"/>
                </a:solidFill>
              </a:defRPr>
            </a:pPr>
            <a:r>
              <a:t>The word “ark” refers to a floating vessel. The Hebrew word translated ark (</a:t>
            </a:r>
            <a:r>
              <a:rPr i="1"/>
              <a:t>tay-baw</a:t>
            </a:r>
            <a:r>
              <a:t>) is only used for two things in the Bible: Noah’s Ark (Ge. 6:14) and baby Moses’ ark (Ex. 2:3, 5). </a:t>
            </a:r>
          </a:p>
        </p:txBody>
      </p:sp>
      <p:grpSp>
        <p:nvGrpSpPr>
          <p:cNvPr id="401" name="creation museum 2nd batch david (144) - Version 3.jpg"/>
          <p:cNvGrpSpPr/>
          <p:nvPr/>
        </p:nvGrpSpPr>
        <p:grpSpPr>
          <a:xfrm>
            <a:off x="604691" y="543426"/>
            <a:ext cx="11795419" cy="5838742"/>
            <a:chOff x="0" y="0"/>
            <a:chExt cx="11795418" cy="5838740"/>
          </a:xfrm>
        </p:grpSpPr>
        <p:pic>
          <p:nvPicPr>
            <p:cNvPr id="400" name="creation museum 2nd batch david (144) - Version 3.jpg" descr="creation museum 2nd batch david (144) - Version 3.jpg"/>
            <p:cNvPicPr>
              <a:picLocks noChangeAspect="1"/>
            </p:cNvPicPr>
            <p:nvPr/>
          </p:nvPicPr>
          <p:blipFill>
            <a:blip r:embed="rId2"/>
            <a:srcRect t="11325" r="1614" b="11325"/>
            <a:stretch>
              <a:fillRect/>
            </a:stretch>
          </p:blipFill>
          <p:spPr>
            <a:xfrm>
              <a:off x="76200" y="63500"/>
              <a:ext cx="11655719" cy="5699041"/>
            </a:xfrm>
            <a:prstGeom prst="rect">
              <a:avLst/>
            </a:prstGeom>
            <a:ln>
              <a:noFill/>
            </a:ln>
            <a:effectLst/>
          </p:spPr>
        </p:pic>
        <p:pic>
          <p:nvPicPr>
            <p:cNvPr id="399" name="creation museum 2nd batch david (144) - Version 3.jpg" descr="creation museum 2nd batch david (144) - Version 3.jpg"/>
            <p:cNvPicPr>
              <a:picLocks/>
            </p:cNvPicPr>
            <p:nvPr/>
          </p:nvPicPr>
          <p:blipFill>
            <a:blip r:embed="rId3"/>
            <a:stretch>
              <a:fillRect/>
            </a:stretch>
          </p:blipFill>
          <p:spPr>
            <a:xfrm>
              <a:off x="0" y="0"/>
              <a:ext cx="11795419" cy="5838741"/>
            </a:xfrm>
            <a:prstGeom prst="rect">
              <a:avLst/>
            </a:prstGeom>
            <a:effectLst/>
          </p:spPr>
        </p:pic>
      </p:grpSp>
      <p:sp>
        <p:nvSpPr>
          <p:cNvPr id="402" name="The Creation Museum"/>
          <p:cNvSpPr txBox="1"/>
          <p:nvPr/>
        </p:nvSpPr>
        <p:spPr>
          <a:xfrm>
            <a:off x="8186148" y="57008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Creation Museum</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A life-size ark at the Ark Encounter in Williamstown, Kentucky, built by Answers in Genesis"/>
          <p:cNvSpPr txBox="1"/>
          <p:nvPr/>
        </p:nvSpPr>
        <p:spPr>
          <a:xfrm>
            <a:off x="639103" y="6891181"/>
            <a:ext cx="11726594" cy="31270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 life-size ark at the Ark Encounter in Williamstown, Kentucky, built by Answers in Genesis</a:t>
            </a:r>
          </a:p>
        </p:txBody>
      </p:sp>
      <p:grpSp>
        <p:nvGrpSpPr>
          <p:cNvPr id="407" name="DSC_2429_HDR.jpeg"/>
          <p:cNvGrpSpPr/>
          <p:nvPr/>
        </p:nvGrpSpPr>
        <p:grpSpPr>
          <a:xfrm>
            <a:off x="715138" y="469998"/>
            <a:ext cx="11574524" cy="6249550"/>
            <a:chOff x="0" y="0"/>
            <a:chExt cx="11574522" cy="6249548"/>
          </a:xfrm>
        </p:grpSpPr>
        <p:pic>
          <p:nvPicPr>
            <p:cNvPr id="406" name="DSC_2429_HDR.jpeg" descr="DSC_2429_HDR.jpeg"/>
            <p:cNvPicPr>
              <a:picLocks noChangeAspect="1"/>
            </p:cNvPicPr>
            <p:nvPr/>
          </p:nvPicPr>
          <p:blipFill>
            <a:blip r:embed="rId2"/>
            <a:srcRect t="3469" b="16069"/>
            <a:stretch>
              <a:fillRect/>
            </a:stretch>
          </p:blipFill>
          <p:spPr>
            <a:xfrm>
              <a:off x="76200" y="63500"/>
              <a:ext cx="11434824" cy="6109849"/>
            </a:xfrm>
            <a:prstGeom prst="rect">
              <a:avLst/>
            </a:prstGeom>
            <a:ln>
              <a:noFill/>
            </a:ln>
            <a:effectLst/>
          </p:spPr>
        </p:pic>
        <p:pic>
          <p:nvPicPr>
            <p:cNvPr id="405" name="DSC_2429_HDR.jpeg" descr="DSC_2429_HDR.jpeg"/>
            <p:cNvPicPr>
              <a:picLocks/>
            </p:cNvPicPr>
            <p:nvPr/>
          </p:nvPicPr>
          <p:blipFill>
            <a:blip r:embed="rId3"/>
            <a:stretch>
              <a:fillRect/>
            </a:stretch>
          </p:blipFill>
          <p:spPr>
            <a:xfrm>
              <a:off x="-1" y="-1"/>
              <a:ext cx="11574524" cy="6249550"/>
            </a:xfrm>
            <a:prstGeom prst="rect">
              <a:avLst/>
            </a:prstGeom>
            <a:effectLst/>
          </p:spPr>
        </p:pic>
      </p:grpSp>
      <p:sp>
        <p:nvSpPr>
          <p:cNvPr id="408" name="The Ark Encounter"/>
          <p:cNvSpPr txBox="1"/>
          <p:nvPr/>
        </p:nvSpPr>
        <p:spPr>
          <a:xfrm>
            <a:off x="8287748" y="60056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Using the royal cubit (20.4 inches), the Ark Encounter ark is 510 feet long (300 cubits), 85 feet wide (50 cubits), and 50 feet high (30 cubits)."/>
          <p:cNvSpPr txBox="1"/>
          <p:nvPr/>
        </p:nvSpPr>
        <p:spPr>
          <a:xfrm>
            <a:off x="1046892" y="6840381"/>
            <a:ext cx="10911016" cy="31270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Using the royal cubit (20.4 inches), the Ark Encounter ark is 510 feet long (300 cubits), 85 feet wide (50 cubits), and 50 feet high (30 cubits).</a:t>
            </a:r>
          </a:p>
        </p:txBody>
      </p:sp>
      <p:grpSp>
        <p:nvGrpSpPr>
          <p:cNvPr id="413" name="DSC_2429_HDR.jpeg"/>
          <p:cNvGrpSpPr/>
          <p:nvPr/>
        </p:nvGrpSpPr>
        <p:grpSpPr>
          <a:xfrm>
            <a:off x="715138" y="469998"/>
            <a:ext cx="11574524" cy="6249550"/>
            <a:chOff x="0" y="0"/>
            <a:chExt cx="11574522" cy="6249548"/>
          </a:xfrm>
        </p:grpSpPr>
        <p:pic>
          <p:nvPicPr>
            <p:cNvPr id="412" name="DSC_2429_HDR.jpeg" descr="DSC_2429_HDR.jpeg"/>
            <p:cNvPicPr>
              <a:picLocks noChangeAspect="1"/>
            </p:cNvPicPr>
            <p:nvPr/>
          </p:nvPicPr>
          <p:blipFill>
            <a:blip r:embed="rId2"/>
            <a:srcRect t="3469" b="16069"/>
            <a:stretch>
              <a:fillRect/>
            </a:stretch>
          </p:blipFill>
          <p:spPr>
            <a:xfrm>
              <a:off x="76200" y="63500"/>
              <a:ext cx="11434824" cy="6109849"/>
            </a:xfrm>
            <a:prstGeom prst="rect">
              <a:avLst/>
            </a:prstGeom>
            <a:ln>
              <a:noFill/>
            </a:ln>
            <a:effectLst/>
          </p:spPr>
        </p:pic>
        <p:pic>
          <p:nvPicPr>
            <p:cNvPr id="411" name="DSC_2429_HDR.jpeg" descr="DSC_2429_HDR.jpeg"/>
            <p:cNvPicPr>
              <a:picLocks/>
            </p:cNvPicPr>
            <p:nvPr/>
          </p:nvPicPr>
          <p:blipFill>
            <a:blip r:embed="rId3"/>
            <a:stretch>
              <a:fillRect/>
            </a:stretch>
          </p:blipFill>
          <p:spPr>
            <a:xfrm>
              <a:off x="-1" y="-1"/>
              <a:ext cx="11574524" cy="6249550"/>
            </a:xfrm>
            <a:prstGeom prst="rect">
              <a:avLst/>
            </a:prstGeom>
            <a:effectLst/>
          </p:spPr>
        </p:pic>
      </p:grpSp>
      <p:sp>
        <p:nvSpPr>
          <p:cNvPr id="414" name="The Ark Encounter"/>
          <p:cNvSpPr txBox="1"/>
          <p:nvPr/>
        </p:nvSpPr>
        <p:spPr>
          <a:xfrm>
            <a:off x="8287748" y="60056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The little blue sign is the size of a man"/>
          <p:cNvSpPr txBox="1"/>
          <p:nvPr/>
        </p:nvSpPr>
        <p:spPr>
          <a:xfrm>
            <a:off x="2071728" y="7844435"/>
            <a:ext cx="8861344" cy="11414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little blue sign is the size of a man</a:t>
            </a:r>
          </a:p>
        </p:txBody>
      </p:sp>
      <p:grpSp>
        <p:nvGrpSpPr>
          <p:cNvPr id="419" name="DSC_2429_HDR.jpeg"/>
          <p:cNvGrpSpPr/>
          <p:nvPr/>
        </p:nvGrpSpPr>
        <p:grpSpPr>
          <a:xfrm>
            <a:off x="918338" y="266699"/>
            <a:ext cx="11168124" cy="7463385"/>
            <a:chOff x="0" y="0"/>
            <a:chExt cx="11168122" cy="7463383"/>
          </a:xfrm>
        </p:grpSpPr>
        <p:pic>
          <p:nvPicPr>
            <p:cNvPr id="418" name="DSC_2429_HDR.jpeg" descr="DSC_2429_HDR.jpeg"/>
            <p:cNvPicPr>
              <a:picLocks noChangeAspect="1"/>
            </p:cNvPicPr>
            <p:nvPr/>
          </p:nvPicPr>
          <p:blipFill>
            <a:blip r:embed="rId2"/>
            <a:srcRect/>
            <a:stretch>
              <a:fillRect/>
            </a:stretch>
          </p:blipFill>
          <p:spPr>
            <a:xfrm>
              <a:off x="76200" y="63500"/>
              <a:ext cx="11028423" cy="7323684"/>
            </a:xfrm>
            <a:prstGeom prst="rect">
              <a:avLst/>
            </a:prstGeom>
            <a:ln>
              <a:noFill/>
            </a:ln>
            <a:effectLst/>
          </p:spPr>
        </p:pic>
        <p:pic>
          <p:nvPicPr>
            <p:cNvPr id="417" name="DSC_2429_HDR.jpeg" descr="DSC_2429_HDR.jpeg"/>
            <p:cNvPicPr>
              <a:picLocks/>
            </p:cNvPicPr>
            <p:nvPr/>
          </p:nvPicPr>
          <p:blipFill>
            <a:blip r:embed="rId3"/>
            <a:stretch>
              <a:fillRect/>
            </a:stretch>
          </p:blipFill>
          <p:spPr>
            <a:xfrm>
              <a:off x="0" y="0"/>
              <a:ext cx="11168123" cy="7463384"/>
            </a:xfrm>
            <a:prstGeom prst="rect">
              <a:avLst/>
            </a:prstGeom>
            <a:effectLst/>
          </p:spPr>
        </p:pic>
      </p:grpSp>
      <p:sp>
        <p:nvSpPr>
          <p:cNvPr id="420" name="Line"/>
          <p:cNvSpPr/>
          <p:nvPr/>
        </p:nvSpPr>
        <p:spPr>
          <a:xfrm flipH="1" flipV="1">
            <a:off x="1766548" y="4432695"/>
            <a:ext cx="1553418" cy="1704178"/>
          </a:xfrm>
          <a:prstGeom prst="line">
            <a:avLst/>
          </a:prstGeom>
          <a:ln w="1651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421" name="The Ark Encounter"/>
          <p:cNvSpPr txBox="1"/>
          <p:nvPr/>
        </p:nvSpPr>
        <p:spPr>
          <a:xfrm>
            <a:off x="8059148" y="69708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The little blue sign is the size of a man"/>
          <p:cNvSpPr txBox="1"/>
          <p:nvPr/>
        </p:nvSpPr>
        <p:spPr>
          <a:xfrm>
            <a:off x="1991361" y="8294636"/>
            <a:ext cx="9022078" cy="11414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little blue sign is the size of a man</a:t>
            </a:r>
          </a:p>
        </p:txBody>
      </p:sp>
      <p:grpSp>
        <p:nvGrpSpPr>
          <p:cNvPr id="426" name="ark showing size of sign.png"/>
          <p:cNvGrpSpPr/>
          <p:nvPr/>
        </p:nvGrpSpPr>
        <p:grpSpPr>
          <a:xfrm>
            <a:off x="674273" y="770318"/>
            <a:ext cx="11656254" cy="7212326"/>
            <a:chOff x="0" y="0"/>
            <a:chExt cx="11656252" cy="7212324"/>
          </a:xfrm>
        </p:grpSpPr>
        <p:pic>
          <p:nvPicPr>
            <p:cNvPr id="425" name="ark showing size of sign.png" descr="ark showing size of sign.png"/>
            <p:cNvPicPr>
              <a:picLocks noChangeAspect="1"/>
            </p:cNvPicPr>
            <p:nvPr/>
          </p:nvPicPr>
          <p:blipFill>
            <a:blip r:embed="rId2"/>
            <a:srcRect l="579" r="579"/>
            <a:stretch>
              <a:fillRect/>
            </a:stretch>
          </p:blipFill>
          <p:spPr>
            <a:xfrm>
              <a:off x="76200" y="63500"/>
              <a:ext cx="11516553" cy="7072625"/>
            </a:xfrm>
            <a:prstGeom prst="rect">
              <a:avLst/>
            </a:prstGeom>
            <a:ln>
              <a:noFill/>
            </a:ln>
            <a:effectLst/>
          </p:spPr>
        </p:pic>
        <p:pic>
          <p:nvPicPr>
            <p:cNvPr id="424" name="ark showing size of sign.png" descr="ark showing size of sign.png"/>
            <p:cNvPicPr>
              <a:picLocks/>
            </p:cNvPicPr>
            <p:nvPr/>
          </p:nvPicPr>
          <p:blipFill>
            <a:blip r:embed="rId3"/>
            <a:stretch>
              <a:fillRect/>
            </a:stretch>
          </p:blipFill>
          <p:spPr>
            <a:xfrm>
              <a:off x="0" y="0"/>
              <a:ext cx="11656253" cy="7212325"/>
            </a:xfrm>
            <a:prstGeom prst="rect">
              <a:avLst/>
            </a:prstGeom>
            <a:effectLst/>
          </p:spPr>
        </p:pic>
      </p:grpSp>
      <p:sp>
        <p:nvSpPr>
          <p:cNvPr id="427" name="Line"/>
          <p:cNvSpPr/>
          <p:nvPr/>
        </p:nvSpPr>
        <p:spPr>
          <a:xfrm flipH="1" flipV="1">
            <a:off x="3006669" y="7127121"/>
            <a:ext cx="1814607" cy="1068561"/>
          </a:xfrm>
          <a:prstGeom prst="line">
            <a:avLst/>
          </a:prstGeom>
          <a:ln w="1651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428" name="The Ark Encounter"/>
          <p:cNvSpPr txBox="1"/>
          <p:nvPr/>
        </p:nvSpPr>
        <p:spPr>
          <a:xfrm>
            <a:off x="8363948" y="7192371"/>
            <a:ext cx="4671208" cy="10091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The Ark had three stories inside and one door and one window."/>
          <p:cNvSpPr txBox="1"/>
          <p:nvPr/>
        </p:nvSpPr>
        <p:spPr>
          <a:xfrm>
            <a:off x="1827976" y="7852154"/>
            <a:ext cx="9348848"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Ark had three stories inside and one door and one window.</a:t>
            </a:r>
          </a:p>
        </p:txBody>
      </p:sp>
      <p:grpSp>
        <p:nvGrpSpPr>
          <p:cNvPr id="433" name="DSC_2429_HDR.jpeg"/>
          <p:cNvGrpSpPr/>
          <p:nvPr/>
        </p:nvGrpSpPr>
        <p:grpSpPr>
          <a:xfrm>
            <a:off x="918338" y="266699"/>
            <a:ext cx="11168124" cy="7463385"/>
            <a:chOff x="0" y="0"/>
            <a:chExt cx="11168122" cy="7463383"/>
          </a:xfrm>
        </p:grpSpPr>
        <p:pic>
          <p:nvPicPr>
            <p:cNvPr id="432" name="DSC_2429_HDR.jpeg" descr="DSC_2429_HDR.jpeg"/>
            <p:cNvPicPr>
              <a:picLocks noChangeAspect="1"/>
            </p:cNvPicPr>
            <p:nvPr/>
          </p:nvPicPr>
          <p:blipFill>
            <a:blip r:embed="rId2"/>
            <a:srcRect/>
            <a:stretch>
              <a:fillRect/>
            </a:stretch>
          </p:blipFill>
          <p:spPr>
            <a:xfrm>
              <a:off x="76200" y="63500"/>
              <a:ext cx="11028423" cy="7323684"/>
            </a:xfrm>
            <a:prstGeom prst="rect">
              <a:avLst/>
            </a:prstGeom>
            <a:ln>
              <a:noFill/>
            </a:ln>
            <a:effectLst/>
          </p:spPr>
        </p:pic>
        <p:pic>
          <p:nvPicPr>
            <p:cNvPr id="431" name="DSC_2429_HDR.jpeg" descr="DSC_2429_HDR.jpeg"/>
            <p:cNvPicPr>
              <a:picLocks/>
            </p:cNvPicPr>
            <p:nvPr/>
          </p:nvPicPr>
          <p:blipFill>
            <a:blip r:embed="rId3"/>
            <a:stretch>
              <a:fillRect/>
            </a:stretch>
          </p:blipFill>
          <p:spPr>
            <a:xfrm>
              <a:off x="0" y="0"/>
              <a:ext cx="11168123" cy="7463384"/>
            </a:xfrm>
            <a:prstGeom prst="rect">
              <a:avLst/>
            </a:prstGeom>
            <a:effectLst/>
          </p:spPr>
        </p:pic>
      </p:grpSp>
      <p:sp>
        <p:nvSpPr>
          <p:cNvPr id="434" name="The Ark Encounter"/>
          <p:cNvSpPr txBox="1"/>
          <p:nvPr/>
        </p:nvSpPr>
        <p:spPr>
          <a:xfrm>
            <a:off x="8033748" y="69708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8" name="creation museum 2nd batch david (144) - Version 3.jpg"/>
          <p:cNvGrpSpPr/>
          <p:nvPr/>
        </p:nvGrpSpPr>
        <p:grpSpPr>
          <a:xfrm>
            <a:off x="604690" y="873626"/>
            <a:ext cx="11795419" cy="5838742"/>
            <a:chOff x="0" y="0"/>
            <a:chExt cx="11795418" cy="5838740"/>
          </a:xfrm>
        </p:grpSpPr>
        <p:pic>
          <p:nvPicPr>
            <p:cNvPr id="437" name="creation museum 2nd batch david (144) - Version 3.jpg" descr="creation museum 2nd batch david (144) - Version 3.jpg"/>
            <p:cNvPicPr>
              <a:picLocks noChangeAspect="1"/>
            </p:cNvPicPr>
            <p:nvPr/>
          </p:nvPicPr>
          <p:blipFill>
            <a:blip r:embed="rId2"/>
            <a:srcRect t="11325" r="1614" b="11325"/>
            <a:stretch>
              <a:fillRect/>
            </a:stretch>
          </p:blipFill>
          <p:spPr>
            <a:xfrm>
              <a:off x="76200" y="63500"/>
              <a:ext cx="11655719" cy="5699041"/>
            </a:xfrm>
            <a:prstGeom prst="rect">
              <a:avLst/>
            </a:prstGeom>
            <a:ln>
              <a:noFill/>
            </a:ln>
            <a:effectLst/>
          </p:spPr>
        </p:pic>
        <p:pic>
          <p:nvPicPr>
            <p:cNvPr id="436" name="creation museum 2nd batch david (144) - Version 3.jpg" descr="creation museum 2nd batch david (144) - Version 3.jpg"/>
            <p:cNvPicPr>
              <a:picLocks/>
            </p:cNvPicPr>
            <p:nvPr/>
          </p:nvPicPr>
          <p:blipFill>
            <a:blip r:embed="rId3"/>
            <a:stretch>
              <a:fillRect/>
            </a:stretch>
          </p:blipFill>
          <p:spPr>
            <a:xfrm>
              <a:off x="0" y="0"/>
              <a:ext cx="11795419" cy="5838741"/>
            </a:xfrm>
            <a:prstGeom prst="rect">
              <a:avLst/>
            </a:prstGeom>
            <a:effectLst/>
          </p:spPr>
        </p:pic>
      </p:grpSp>
      <p:sp>
        <p:nvSpPr>
          <p:cNvPr id="439" name="It was sealed inside and outside with pitch or bitumen tar so that it was waterproof (Ge. 6:14)."/>
          <p:cNvSpPr txBox="1"/>
          <p:nvPr/>
        </p:nvSpPr>
        <p:spPr>
          <a:xfrm>
            <a:off x="1262564" y="6912742"/>
            <a:ext cx="10479672" cy="19872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It was sealed inside and outside with pitch or bitumen tar so that it was waterproof (Ge. 6:14).</a:t>
            </a:r>
          </a:p>
        </p:txBody>
      </p:sp>
      <p:sp>
        <p:nvSpPr>
          <p:cNvPr id="440" name="The Creation Museum"/>
          <p:cNvSpPr txBox="1"/>
          <p:nvPr/>
        </p:nvSpPr>
        <p:spPr>
          <a:xfrm>
            <a:off x="8186148" y="60056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Creation Museum</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 name="The Ark Encounter has models of Noah and his family and their imagined living conditions."/>
          <p:cNvSpPr txBox="1"/>
          <p:nvPr/>
        </p:nvSpPr>
        <p:spPr>
          <a:xfrm>
            <a:off x="1556748" y="7834473"/>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Ark Encounter has models of Noah and his family and their imagined living conditions.</a:t>
            </a:r>
          </a:p>
        </p:txBody>
      </p:sp>
      <p:grpSp>
        <p:nvGrpSpPr>
          <p:cNvPr id="445" name="IMG_3247.jpeg"/>
          <p:cNvGrpSpPr/>
          <p:nvPr/>
        </p:nvGrpSpPr>
        <p:grpSpPr>
          <a:xfrm>
            <a:off x="918338" y="266699"/>
            <a:ext cx="11168124" cy="7463385"/>
            <a:chOff x="0" y="0"/>
            <a:chExt cx="11168122" cy="7463383"/>
          </a:xfrm>
        </p:grpSpPr>
        <p:pic>
          <p:nvPicPr>
            <p:cNvPr id="444" name="IMG_3247.jpeg" descr="IMG_3247.jpeg"/>
            <p:cNvPicPr>
              <a:picLocks noChangeAspect="1"/>
            </p:cNvPicPr>
            <p:nvPr/>
          </p:nvPicPr>
          <p:blipFill>
            <a:blip r:embed="rId2"/>
            <a:srcRect t="5728" b="5728"/>
            <a:stretch>
              <a:fillRect/>
            </a:stretch>
          </p:blipFill>
          <p:spPr>
            <a:xfrm>
              <a:off x="76200" y="63500"/>
              <a:ext cx="11028423" cy="7323684"/>
            </a:xfrm>
            <a:prstGeom prst="rect">
              <a:avLst/>
            </a:prstGeom>
            <a:ln>
              <a:noFill/>
            </a:ln>
            <a:effectLst/>
          </p:spPr>
        </p:pic>
        <p:pic>
          <p:nvPicPr>
            <p:cNvPr id="443" name="IMG_3247.jpeg" descr="IMG_3247.jpeg"/>
            <p:cNvPicPr>
              <a:picLocks/>
            </p:cNvPicPr>
            <p:nvPr/>
          </p:nvPicPr>
          <p:blipFill>
            <a:blip r:embed="rId3"/>
            <a:stretch>
              <a:fillRect/>
            </a:stretch>
          </p:blipFill>
          <p:spPr>
            <a:xfrm>
              <a:off x="0" y="0"/>
              <a:ext cx="11168123" cy="7463384"/>
            </a:xfrm>
            <a:prstGeom prst="rect">
              <a:avLst/>
            </a:prstGeom>
            <a:effectLst/>
          </p:spPr>
        </p:pic>
      </p:grpSp>
      <p:sp>
        <p:nvSpPr>
          <p:cNvPr id="446" name="The Ark Encounter"/>
          <p:cNvSpPr txBox="1"/>
          <p:nvPr/>
        </p:nvSpPr>
        <p:spPr>
          <a:xfrm>
            <a:off x="7957548" y="70216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 name="IMG_3248.jpeg"/>
          <p:cNvGrpSpPr/>
          <p:nvPr/>
        </p:nvGrpSpPr>
        <p:grpSpPr>
          <a:xfrm>
            <a:off x="918338" y="1275935"/>
            <a:ext cx="11168124" cy="7201730"/>
            <a:chOff x="0" y="0"/>
            <a:chExt cx="11168122" cy="7201729"/>
          </a:xfrm>
        </p:grpSpPr>
        <p:pic>
          <p:nvPicPr>
            <p:cNvPr id="449" name="IMG_3248.jpeg" descr="IMG_3248.jpeg"/>
            <p:cNvPicPr>
              <a:picLocks noChangeAspect="1"/>
            </p:cNvPicPr>
            <p:nvPr/>
          </p:nvPicPr>
          <p:blipFill>
            <a:blip r:embed="rId2"/>
            <a:srcRect t="8891" b="5728"/>
            <a:stretch>
              <a:fillRect/>
            </a:stretch>
          </p:blipFill>
          <p:spPr>
            <a:xfrm>
              <a:off x="76200" y="63500"/>
              <a:ext cx="11028423" cy="7062030"/>
            </a:xfrm>
            <a:prstGeom prst="rect">
              <a:avLst/>
            </a:prstGeom>
            <a:ln>
              <a:noFill/>
            </a:ln>
            <a:effectLst/>
          </p:spPr>
        </p:pic>
        <p:pic>
          <p:nvPicPr>
            <p:cNvPr id="448" name="IMG_3248.jpeg" descr="IMG_3248.jpeg"/>
            <p:cNvPicPr>
              <a:picLocks/>
            </p:cNvPicPr>
            <p:nvPr/>
          </p:nvPicPr>
          <p:blipFill>
            <a:blip r:embed="rId3"/>
            <a:stretch>
              <a:fillRect/>
            </a:stretch>
          </p:blipFill>
          <p:spPr>
            <a:xfrm>
              <a:off x="0" y="-1"/>
              <a:ext cx="11168123" cy="7201731"/>
            </a:xfrm>
            <a:prstGeom prst="rect">
              <a:avLst/>
            </a:prstGeom>
            <a:effectLst/>
          </p:spPr>
        </p:pic>
      </p:grpSp>
      <p:sp>
        <p:nvSpPr>
          <p:cNvPr id="451" name="The Ark Encounter"/>
          <p:cNvSpPr txBox="1"/>
          <p:nvPr/>
        </p:nvSpPr>
        <p:spPr>
          <a:xfrm>
            <a:off x="8084548" y="77582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5" name="IMG_3271.jpeg"/>
          <p:cNvGrpSpPr/>
          <p:nvPr/>
        </p:nvGrpSpPr>
        <p:grpSpPr>
          <a:xfrm>
            <a:off x="918338" y="1157808"/>
            <a:ext cx="11168124" cy="7463384"/>
            <a:chOff x="0" y="0"/>
            <a:chExt cx="11168122" cy="7463383"/>
          </a:xfrm>
        </p:grpSpPr>
        <p:pic>
          <p:nvPicPr>
            <p:cNvPr id="454" name="IMG_3271.jpeg" descr="IMG_3271.jpeg"/>
            <p:cNvPicPr>
              <a:picLocks noChangeAspect="1"/>
            </p:cNvPicPr>
            <p:nvPr/>
          </p:nvPicPr>
          <p:blipFill>
            <a:blip r:embed="rId2"/>
            <a:srcRect t="5728" b="5728"/>
            <a:stretch>
              <a:fillRect/>
            </a:stretch>
          </p:blipFill>
          <p:spPr>
            <a:xfrm>
              <a:off x="76200" y="63500"/>
              <a:ext cx="11028423" cy="7323684"/>
            </a:xfrm>
            <a:prstGeom prst="rect">
              <a:avLst/>
            </a:prstGeom>
            <a:ln>
              <a:noFill/>
            </a:ln>
            <a:effectLst/>
          </p:spPr>
        </p:pic>
        <p:pic>
          <p:nvPicPr>
            <p:cNvPr id="453" name="IMG_3271.jpeg" descr="IMG_3271.jpeg"/>
            <p:cNvPicPr>
              <a:picLocks/>
            </p:cNvPicPr>
            <p:nvPr/>
          </p:nvPicPr>
          <p:blipFill>
            <a:blip r:embed="rId3"/>
            <a:stretch>
              <a:fillRect/>
            </a:stretch>
          </p:blipFill>
          <p:spPr>
            <a:xfrm>
              <a:off x="0" y="0"/>
              <a:ext cx="11168123" cy="7463384"/>
            </a:xfrm>
            <a:prstGeom prst="rect">
              <a:avLst/>
            </a:prstGeom>
            <a:effectLst/>
          </p:spPr>
        </p:pic>
      </p:grpSp>
      <p:sp>
        <p:nvSpPr>
          <p:cNvPr id="456" name="The Ark Encounter"/>
          <p:cNvSpPr txBox="1"/>
          <p:nvPr/>
        </p:nvSpPr>
        <p:spPr>
          <a:xfrm>
            <a:off x="8084548" y="79614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 name="IMG_3272.jpeg"/>
          <p:cNvGrpSpPr/>
          <p:nvPr/>
        </p:nvGrpSpPr>
        <p:grpSpPr>
          <a:xfrm>
            <a:off x="918338" y="1145108"/>
            <a:ext cx="11168124" cy="7463384"/>
            <a:chOff x="0" y="0"/>
            <a:chExt cx="11168122" cy="7463383"/>
          </a:xfrm>
        </p:grpSpPr>
        <p:pic>
          <p:nvPicPr>
            <p:cNvPr id="459" name="IMG_3272.jpeg" descr="IMG_3272.jpeg"/>
            <p:cNvPicPr>
              <a:picLocks noChangeAspect="1"/>
            </p:cNvPicPr>
            <p:nvPr/>
          </p:nvPicPr>
          <p:blipFill>
            <a:blip r:embed="rId2"/>
            <a:srcRect t="5728" b="5728"/>
            <a:stretch>
              <a:fillRect/>
            </a:stretch>
          </p:blipFill>
          <p:spPr>
            <a:xfrm>
              <a:off x="76200" y="63500"/>
              <a:ext cx="11028423" cy="7323684"/>
            </a:xfrm>
            <a:prstGeom prst="rect">
              <a:avLst/>
            </a:prstGeom>
            <a:ln>
              <a:noFill/>
            </a:ln>
            <a:effectLst/>
          </p:spPr>
        </p:pic>
        <p:pic>
          <p:nvPicPr>
            <p:cNvPr id="458" name="IMG_3272.jpeg" descr="IMG_3272.jpeg"/>
            <p:cNvPicPr>
              <a:picLocks/>
            </p:cNvPicPr>
            <p:nvPr/>
          </p:nvPicPr>
          <p:blipFill>
            <a:blip r:embed="rId3"/>
            <a:stretch>
              <a:fillRect/>
            </a:stretch>
          </p:blipFill>
          <p:spPr>
            <a:xfrm>
              <a:off x="0" y="0"/>
              <a:ext cx="11168123" cy="7463384"/>
            </a:xfrm>
            <a:prstGeom prst="rect">
              <a:avLst/>
            </a:prstGeom>
            <a:effectLst/>
          </p:spPr>
        </p:pic>
      </p:grpSp>
      <p:sp>
        <p:nvSpPr>
          <p:cNvPr id="461" name="The Ark Encounter"/>
          <p:cNvSpPr txBox="1"/>
          <p:nvPr/>
        </p:nvSpPr>
        <p:spPr>
          <a:xfrm>
            <a:off x="8059148" y="80122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Noah’s Ark was the right dimension for a sea-going vessel. It is same dimension as a modern ocean-going cargo ship."/>
          <p:cNvSpPr txBox="1"/>
          <p:nvPr/>
        </p:nvSpPr>
        <p:spPr>
          <a:xfrm>
            <a:off x="1886482" y="6757108"/>
            <a:ext cx="9231836" cy="23292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Noah’s Ark was the right dimension for a sea-going vessel. It is same dimension as a modern ocean-going cargo ship.</a:t>
            </a:r>
          </a:p>
        </p:txBody>
      </p:sp>
      <p:grpSp>
        <p:nvGrpSpPr>
          <p:cNvPr id="466" name="container-ship-16-wiki-19057.jpg"/>
          <p:cNvGrpSpPr/>
          <p:nvPr/>
        </p:nvGrpSpPr>
        <p:grpSpPr>
          <a:xfrm>
            <a:off x="852042" y="673790"/>
            <a:ext cx="11300716" cy="5914338"/>
            <a:chOff x="0" y="0"/>
            <a:chExt cx="11300714" cy="5914336"/>
          </a:xfrm>
        </p:grpSpPr>
        <p:pic>
          <p:nvPicPr>
            <p:cNvPr id="465" name="container-ship-16-wiki-19057.jpg" descr="container-ship-16-wiki-19057.jpg"/>
            <p:cNvPicPr>
              <a:picLocks noChangeAspect="1"/>
            </p:cNvPicPr>
            <p:nvPr/>
          </p:nvPicPr>
          <p:blipFill>
            <a:blip r:embed="rId2"/>
            <a:srcRect l="4538" t="9222" r="2484" b="9222"/>
            <a:stretch>
              <a:fillRect/>
            </a:stretch>
          </p:blipFill>
          <p:spPr>
            <a:xfrm>
              <a:off x="76200" y="63500"/>
              <a:ext cx="11161015" cy="5774637"/>
            </a:xfrm>
            <a:prstGeom prst="rect">
              <a:avLst/>
            </a:prstGeom>
            <a:ln>
              <a:noFill/>
            </a:ln>
            <a:effectLst/>
          </p:spPr>
        </p:pic>
        <p:pic>
          <p:nvPicPr>
            <p:cNvPr id="464" name="container-ship-16-wiki-19057.jpg" descr="container-ship-16-wiki-19057.jpg"/>
            <p:cNvPicPr>
              <a:picLocks/>
            </p:cNvPicPr>
            <p:nvPr/>
          </p:nvPicPr>
          <p:blipFill>
            <a:blip r:embed="rId3"/>
            <a:stretch>
              <a:fillRect/>
            </a:stretch>
          </p:blipFill>
          <p:spPr>
            <a:xfrm>
              <a:off x="-1" y="0"/>
              <a:ext cx="11300716" cy="5914337"/>
            </a:xfrm>
            <a:prstGeom prst="rect">
              <a:avLst/>
            </a:prstGeom>
            <a:effectLst/>
          </p:spPr>
        </p:pic>
      </p:gr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Or a modern oil tanker"/>
          <p:cNvSpPr txBox="1"/>
          <p:nvPr/>
        </p:nvSpPr>
        <p:spPr>
          <a:xfrm>
            <a:off x="1556748" y="7128146"/>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Or a modern oil tanker</a:t>
            </a:r>
          </a:p>
        </p:txBody>
      </p:sp>
      <p:grpSp>
        <p:nvGrpSpPr>
          <p:cNvPr id="471" name="oil tanker.jpg"/>
          <p:cNvGrpSpPr/>
          <p:nvPr/>
        </p:nvGrpSpPr>
        <p:grpSpPr>
          <a:xfrm>
            <a:off x="731743" y="851590"/>
            <a:ext cx="11541314" cy="6086621"/>
            <a:chOff x="0" y="0"/>
            <a:chExt cx="11541313" cy="6086620"/>
          </a:xfrm>
        </p:grpSpPr>
        <p:pic>
          <p:nvPicPr>
            <p:cNvPr id="470" name="oil tanker.jpg" descr="oil tanker.jpg"/>
            <p:cNvPicPr>
              <a:picLocks noChangeAspect="1"/>
            </p:cNvPicPr>
            <p:nvPr/>
          </p:nvPicPr>
          <p:blipFill>
            <a:blip r:embed="rId2"/>
            <a:srcRect t="12495" r="7770" b="12495"/>
            <a:stretch>
              <a:fillRect/>
            </a:stretch>
          </p:blipFill>
          <p:spPr>
            <a:xfrm>
              <a:off x="76200" y="63500"/>
              <a:ext cx="11401615" cy="5946921"/>
            </a:xfrm>
            <a:prstGeom prst="rect">
              <a:avLst/>
            </a:prstGeom>
            <a:ln>
              <a:noFill/>
            </a:ln>
            <a:effectLst/>
          </p:spPr>
        </p:pic>
        <p:pic>
          <p:nvPicPr>
            <p:cNvPr id="469" name="oil tanker.jpg" descr="oil tanker.jpg"/>
            <p:cNvPicPr>
              <a:picLocks/>
            </p:cNvPicPr>
            <p:nvPr/>
          </p:nvPicPr>
          <p:blipFill>
            <a:blip r:embed="rId3"/>
            <a:stretch>
              <a:fillRect/>
            </a:stretch>
          </p:blipFill>
          <p:spPr>
            <a:xfrm>
              <a:off x="0" y="-1"/>
              <a:ext cx="11541314" cy="6086622"/>
            </a:xfrm>
            <a:prstGeom prst="rect">
              <a:avLst/>
            </a:prstGeom>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We would warn about Bible art that is careless about details. This example has mutople windows and some of the animals are outside!"/>
          <p:cNvSpPr txBox="1"/>
          <p:nvPr/>
        </p:nvSpPr>
        <p:spPr>
          <a:xfrm>
            <a:off x="1213500" y="7102746"/>
            <a:ext cx="10577800" cy="2097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We would warn about Bible art that is careless about details. This example has mutople windows and some of the animals are outside!</a:t>
            </a:r>
          </a:p>
        </p:txBody>
      </p:sp>
      <p:grpSp>
        <p:nvGrpSpPr>
          <p:cNvPr id="476" name="noahs-ark.jpg"/>
          <p:cNvGrpSpPr/>
          <p:nvPr/>
        </p:nvGrpSpPr>
        <p:grpSpPr>
          <a:xfrm>
            <a:off x="731743" y="851590"/>
            <a:ext cx="11541314" cy="6086621"/>
            <a:chOff x="0" y="0"/>
            <a:chExt cx="11541313" cy="6086620"/>
          </a:xfrm>
        </p:grpSpPr>
        <p:pic>
          <p:nvPicPr>
            <p:cNvPr id="475" name="noahs-ark.jpg" descr="noahs-ark.jpg"/>
            <p:cNvPicPr>
              <a:picLocks noChangeAspect="1"/>
            </p:cNvPicPr>
            <p:nvPr/>
          </p:nvPicPr>
          <p:blipFill>
            <a:blip r:embed="rId2"/>
            <a:srcRect t="11907" b="11907"/>
            <a:stretch>
              <a:fillRect/>
            </a:stretch>
          </p:blipFill>
          <p:spPr>
            <a:xfrm>
              <a:off x="76200" y="63500"/>
              <a:ext cx="11401615" cy="5946921"/>
            </a:xfrm>
            <a:prstGeom prst="rect">
              <a:avLst/>
            </a:prstGeom>
            <a:ln>
              <a:noFill/>
            </a:ln>
            <a:effectLst/>
          </p:spPr>
        </p:pic>
        <p:pic>
          <p:nvPicPr>
            <p:cNvPr id="474" name="noahs-ark.jpg" descr="noahs-ark.jpg"/>
            <p:cNvPicPr>
              <a:picLocks/>
            </p:cNvPicPr>
            <p:nvPr/>
          </p:nvPicPr>
          <p:blipFill>
            <a:blip r:embed="rId3"/>
            <a:stretch>
              <a:fillRect/>
            </a:stretch>
          </p:blipFill>
          <p:spPr>
            <a:xfrm>
              <a:off x="0" y="-1"/>
              <a:ext cx="11541314" cy="6086622"/>
            </a:xfrm>
            <a:prstGeom prst="rect">
              <a:avLst/>
            </a:prstGeom>
            <a:effectLst/>
          </p:spPr>
        </p:pic>
      </p:gr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The most egregious are those depict Noah’s ark in a cartoon fashion. This cheapens and fictionalizes the Scriptural accounts."/>
          <p:cNvSpPr txBox="1"/>
          <p:nvPr/>
        </p:nvSpPr>
        <p:spPr>
          <a:xfrm>
            <a:off x="1213500" y="7102746"/>
            <a:ext cx="10577800" cy="20978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most egregious are those depict Noah’s ark in a cartoon fashion. This cheapens and fictionalizes the Scriptural accounts.</a:t>
            </a:r>
          </a:p>
        </p:txBody>
      </p:sp>
      <p:grpSp>
        <p:nvGrpSpPr>
          <p:cNvPr id="481" name="maxresdefault.jpg"/>
          <p:cNvGrpSpPr/>
          <p:nvPr/>
        </p:nvGrpSpPr>
        <p:grpSpPr>
          <a:xfrm>
            <a:off x="731743" y="851590"/>
            <a:ext cx="11541314" cy="6086621"/>
            <a:chOff x="0" y="0"/>
            <a:chExt cx="11541313" cy="6086620"/>
          </a:xfrm>
        </p:grpSpPr>
        <p:pic>
          <p:nvPicPr>
            <p:cNvPr id="480" name="maxresdefault.jpg" descr="maxresdefault.jpg"/>
            <p:cNvPicPr>
              <a:picLocks noChangeAspect="1"/>
            </p:cNvPicPr>
            <p:nvPr/>
          </p:nvPicPr>
          <p:blipFill>
            <a:blip r:embed="rId2"/>
            <a:srcRect t="3636" b="3636"/>
            <a:stretch>
              <a:fillRect/>
            </a:stretch>
          </p:blipFill>
          <p:spPr>
            <a:xfrm>
              <a:off x="76200" y="63500"/>
              <a:ext cx="11401615" cy="5946921"/>
            </a:xfrm>
            <a:prstGeom prst="rect">
              <a:avLst/>
            </a:prstGeom>
            <a:ln>
              <a:noFill/>
            </a:ln>
            <a:effectLst/>
          </p:spPr>
        </p:pic>
        <p:pic>
          <p:nvPicPr>
            <p:cNvPr id="479" name="maxresdefault.jpg" descr="maxresdefault.jpg"/>
            <p:cNvPicPr>
              <a:picLocks/>
            </p:cNvPicPr>
            <p:nvPr/>
          </p:nvPicPr>
          <p:blipFill>
            <a:blip r:embed="rId3"/>
            <a:stretch>
              <a:fillRect/>
            </a:stretch>
          </p:blipFill>
          <p:spPr>
            <a:xfrm>
              <a:off x="0" y="-1"/>
              <a:ext cx="11541314" cy="6086622"/>
            </a:xfrm>
            <a:prstGeom prst="rect">
              <a:avLst/>
            </a:prstGeom>
            <a:effectLst/>
          </p:spPr>
        </p:pic>
      </p:gr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5" name="noahs_ark1.jpg"/>
          <p:cNvGrpSpPr/>
          <p:nvPr/>
        </p:nvGrpSpPr>
        <p:grpSpPr>
          <a:xfrm>
            <a:off x="1416666" y="1619333"/>
            <a:ext cx="10171468" cy="6540334"/>
            <a:chOff x="0" y="0"/>
            <a:chExt cx="10171467" cy="6540333"/>
          </a:xfrm>
        </p:grpSpPr>
        <p:pic>
          <p:nvPicPr>
            <p:cNvPr id="484" name="noahs_ark1.jpg" descr="noahs_ark1.jpg"/>
            <p:cNvPicPr>
              <a:picLocks noChangeAspect="1"/>
            </p:cNvPicPr>
            <p:nvPr/>
          </p:nvPicPr>
          <p:blipFill>
            <a:blip r:embed="rId2"/>
            <a:srcRect t="5080" b="9395"/>
            <a:stretch>
              <a:fillRect/>
            </a:stretch>
          </p:blipFill>
          <p:spPr>
            <a:xfrm>
              <a:off x="76200" y="63500"/>
              <a:ext cx="10031768" cy="6400634"/>
            </a:xfrm>
            <a:prstGeom prst="rect">
              <a:avLst/>
            </a:prstGeom>
            <a:ln>
              <a:noFill/>
            </a:ln>
            <a:effectLst/>
          </p:spPr>
        </p:pic>
        <p:pic>
          <p:nvPicPr>
            <p:cNvPr id="483" name="noahs_ark1.jpg" descr="noahs_ark1.jpg"/>
            <p:cNvPicPr>
              <a:picLocks/>
            </p:cNvPicPr>
            <p:nvPr/>
          </p:nvPicPr>
          <p:blipFill>
            <a:blip r:embed="rId3"/>
            <a:stretch>
              <a:fillRect/>
            </a:stretch>
          </p:blipFill>
          <p:spPr>
            <a:xfrm>
              <a:off x="-1" y="0"/>
              <a:ext cx="10171469" cy="6540334"/>
            </a:xfrm>
            <a:prstGeom prst="rect">
              <a:avLst/>
            </a:prstGeom>
            <a:effectLst/>
          </p:spPr>
        </p:pic>
      </p:gr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The Ark Encounter museum demonstrates how that men in ancient times had the knowledge to build large vessels with multiple layers of wood and other techniques that could withstand the conditions encountered in the flood."/>
          <p:cNvSpPr txBox="1"/>
          <p:nvPr/>
        </p:nvSpPr>
        <p:spPr>
          <a:xfrm>
            <a:off x="907275" y="5616954"/>
            <a:ext cx="11190250" cy="37933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Ark Encounter museum demonstrates how that men in ancient times had the knowledge to build large vessels with multiple layers of wood and other techniques that could withstand the conditions encountered in the flood.</a:t>
            </a:r>
          </a:p>
        </p:txBody>
      </p:sp>
      <p:grpSp>
        <p:nvGrpSpPr>
          <p:cNvPr id="490" name="DSC_2429_HDR.jpeg"/>
          <p:cNvGrpSpPr/>
          <p:nvPr/>
        </p:nvGrpSpPr>
        <p:grpSpPr>
          <a:xfrm>
            <a:off x="717084" y="743247"/>
            <a:ext cx="11570632" cy="4679604"/>
            <a:chOff x="0" y="0"/>
            <a:chExt cx="11570630" cy="4679603"/>
          </a:xfrm>
        </p:grpSpPr>
        <p:pic>
          <p:nvPicPr>
            <p:cNvPr id="489" name="DSC_2429_HDR.jpeg" descr="DSC_2429_HDR.jpeg"/>
            <p:cNvPicPr>
              <a:picLocks noChangeAspect="1"/>
            </p:cNvPicPr>
            <p:nvPr/>
          </p:nvPicPr>
          <p:blipFill>
            <a:blip r:embed="rId2"/>
            <a:srcRect t="15312" b="24881"/>
            <a:stretch>
              <a:fillRect/>
            </a:stretch>
          </p:blipFill>
          <p:spPr>
            <a:xfrm>
              <a:off x="76200" y="63500"/>
              <a:ext cx="11430931" cy="4539904"/>
            </a:xfrm>
            <a:prstGeom prst="rect">
              <a:avLst/>
            </a:prstGeom>
            <a:ln>
              <a:noFill/>
            </a:ln>
            <a:effectLst/>
          </p:spPr>
        </p:pic>
        <p:pic>
          <p:nvPicPr>
            <p:cNvPr id="488" name="DSC_2429_HDR.jpeg" descr="DSC_2429_HDR.jpeg"/>
            <p:cNvPicPr>
              <a:picLocks/>
            </p:cNvPicPr>
            <p:nvPr/>
          </p:nvPicPr>
          <p:blipFill>
            <a:blip r:embed="rId3"/>
            <a:stretch>
              <a:fillRect/>
            </a:stretch>
          </p:blipFill>
          <p:spPr>
            <a:xfrm>
              <a:off x="0" y="0"/>
              <a:ext cx="11570632" cy="4679604"/>
            </a:xfrm>
            <a:prstGeom prst="rect">
              <a:avLst/>
            </a:prstGeom>
            <a:effectLst/>
          </p:spPr>
        </p:pic>
      </p:gr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The bottom line is that God certainly knows how to build such a ship and Noah was directly instructed by God."/>
          <p:cNvSpPr txBox="1"/>
          <p:nvPr/>
        </p:nvSpPr>
        <p:spPr>
          <a:xfrm>
            <a:off x="1396275" y="5667754"/>
            <a:ext cx="10212250" cy="38106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bottom line is that God certainly knows how to build such a ship and Noah was directly instructed by God. </a:t>
            </a:r>
          </a:p>
        </p:txBody>
      </p:sp>
      <p:grpSp>
        <p:nvGrpSpPr>
          <p:cNvPr id="495" name="DSC_2429_HDR.jpeg"/>
          <p:cNvGrpSpPr/>
          <p:nvPr/>
        </p:nvGrpSpPr>
        <p:grpSpPr>
          <a:xfrm>
            <a:off x="717084" y="743247"/>
            <a:ext cx="11570632" cy="4679604"/>
            <a:chOff x="0" y="0"/>
            <a:chExt cx="11570630" cy="4679603"/>
          </a:xfrm>
        </p:grpSpPr>
        <p:pic>
          <p:nvPicPr>
            <p:cNvPr id="494" name="DSC_2429_HDR.jpeg" descr="DSC_2429_HDR.jpeg"/>
            <p:cNvPicPr>
              <a:picLocks noChangeAspect="1"/>
            </p:cNvPicPr>
            <p:nvPr/>
          </p:nvPicPr>
          <p:blipFill>
            <a:blip r:embed="rId2"/>
            <a:srcRect t="15312" b="24881"/>
            <a:stretch>
              <a:fillRect/>
            </a:stretch>
          </p:blipFill>
          <p:spPr>
            <a:xfrm>
              <a:off x="76200" y="63500"/>
              <a:ext cx="11430931" cy="4539904"/>
            </a:xfrm>
            <a:prstGeom prst="rect">
              <a:avLst/>
            </a:prstGeom>
            <a:ln>
              <a:noFill/>
            </a:ln>
            <a:effectLst/>
          </p:spPr>
        </p:pic>
        <p:pic>
          <p:nvPicPr>
            <p:cNvPr id="493" name="DSC_2429_HDR.jpeg" descr="DSC_2429_HDR.jpeg"/>
            <p:cNvPicPr>
              <a:picLocks/>
            </p:cNvPicPr>
            <p:nvPr/>
          </p:nvPicPr>
          <p:blipFill>
            <a:blip r:embed="rId3"/>
            <a:stretch>
              <a:fillRect/>
            </a:stretch>
          </p:blipFill>
          <p:spPr>
            <a:xfrm>
              <a:off x="0" y="0"/>
              <a:ext cx="11570632" cy="4679604"/>
            </a:xfrm>
            <a:prstGeom prst="rect">
              <a:avLst/>
            </a:prstGeom>
            <a:effectLst/>
          </p:spPr>
        </p:pic>
      </p:gr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The ark described in the Bible is in great contrast to the ark described in the Babylonian flood fable called Gilgamesh, which was a CUBE!"/>
          <p:cNvSpPr txBox="1"/>
          <p:nvPr/>
        </p:nvSpPr>
        <p:spPr>
          <a:xfrm>
            <a:off x="1302564" y="6476586"/>
            <a:ext cx="10399672" cy="1696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94E3FE"/>
                </a:solidFill>
              </a:defRPr>
            </a:lvl1pPr>
          </a:lstStyle>
          <a:p>
            <a:r>
              <a:t>The ark described in the Bible is in great contrast to the ark described in the Babylonian flood fable called Gilgamesh, which was a CUBE!</a:t>
            </a:r>
          </a:p>
        </p:txBody>
      </p:sp>
      <p:grpSp>
        <p:nvGrpSpPr>
          <p:cNvPr id="500" name="gilgamesh ark.jpg"/>
          <p:cNvGrpSpPr/>
          <p:nvPr/>
        </p:nvGrpSpPr>
        <p:grpSpPr>
          <a:xfrm>
            <a:off x="909490" y="851590"/>
            <a:ext cx="11185820" cy="5453502"/>
            <a:chOff x="0" y="0"/>
            <a:chExt cx="11185818" cy="5453500"/>
          </a:xfrm>
        </p:grpSpPr>
        <p:pic>
          <p:nvPicPr>
            <p:cNvPr id="499" name="gilgamesh ark.jpg" descr="gilgamesh ark.jpg"/>
            <p:cNvPicPr>
              <a:picLocks noChangeAspect="1"/>
            </p:cNvPicPr>
            <p:nvPr/>
          </p:nvPicPr>
          <p:blipFill>
            <a:blip r:embed="rId2"/>
            <a:srcRect t="9738" b="9738"/>
            <a:stretch>
              <a:fillRect/>
            </a:stretch>
          </p:blipFill>
          <p:spPr>
            <a:xfrm>
              <a:off x="76200" y="63500"/>
              <a:ext cx="11046119" cy="5313801"/>
            </a:xfrm>
            <a:prstGeom prst="rect">
              <a:avLst/>
            </a:prstGeom>
            <a:ln>
              <a:noFill/>
            </a:ln>
            <a:effectLst/>
          </p:spPr>
        </p:pic>
        <p:pic>
          <p:nvPicPr>
            <p:cNvPr id="498" name="gilgamesh ark.jpg" descr="gilgamesh ark.jpg"/>
            <p:cNvPicPr>
              <a:picLocks/>
            </p:cNvPicPr>
            <p:nvPr/>
          </p:nvPicPr>
          <p:blipFill>
            <a:blip r:embed="rId3"/>
            <a:stretch>
              <a:fillRect/>
            </a:stretch>
          </p:blipFill>
          <p:spPr>
            <a:xfrm>
              <a:off x="-1" y="0"/>
              <a:ext cx="11185820" cy="5453501"/>
            </a:xfrm>
            <a:prstGeom prst="rect">
              <a:avLst/>
            </a:prstGeom>
            <a:effectLst/>
          </p:spPr>
        </p:pic>
      </p:gr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Another Babylonian flood story was recently translated by Irving Finkel of the British Museum. It describes A CIRCULAR ARK as large as a football field made of a wood frame walled in with ROPE and without a roof!"/>
          <p:cNvSpPr txBox="1"/>
          <p:nvPr/>
        </p:nvSpPr>
        <p:spPr>
          <a:xfrm>
            <a:off x="1649483" y="6334148"/>
            <a:ext cx="9705834" cy="26504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54990">
              <a:lnSpc>
                <a:spcPct val="110000"/>
              </a:lnSpc>
              <a:defRPr sz="3230" cap="none">
                <a:solidFill>
                  <a:srgbClr val="94E3FE"/>
                </a:solidFill>
              </a:defRPr>
            </a:lvl1pPr>
          </a:lstStyle>
          <a:p>
            <a:r>
              <a:t>Another Babylonian flood story was recently translated by Irving Finkel of the British Museum. It describes A CIRCULAR ARK as large as a football field made of a wood frame walled in with ROPE and without a roof!</a:t>
            </a:r>
          </a:p>
        </p:txBody>
      </p:sp>
      <p:grpSp>
        <p:nvGrpSpPr>
          <p:cNvPr id="505" name="coracle.jpg"/>
          <p:cNvGrpSpPr/>
          <p:nvPr/>
        </p:nvGrpSpPr>
        <p:grpSpPr>
          <a:xfrm>
            <a:off x="909490" y="749990"/>
            <a:ext cx="11185820" cy="5453502"/>
            <a:chOff x="0" y="0"/>
            <a:chExt cx="11185818" cy="5453500"/>
          </a:xfrm>
        </p:grpSpPr>
        <p:pic>
          <p:nvPicPr>
            <p:cNvPr id="504" name="coracle.jpg" descr="coracle.jpg"/>
            <p:cNvPicPr>
              <a:picLocks noChangeAspect="1"/>
            </p:cNvPicPr>
            <p:nvPr/>
          </p:nvPicPr>
          <p:blipFill>
            <a:blip r:embed="rId2"/>
            <a:srcRect t="16651" b="16651"/>
            <a:stretch>
              <a:fillRect/>
            </a:stretch>
          </p:blipFill>
          <p:spPr>
            <a:xfrm>
              <a:off x="76200" y="63500"/>
              <a:ext cx="11046119" cy="5313801"/>
            </a:xfrm>
            <a:prstGeom prst="rect">
              <a:avLst/>
            </a:prstGeom>
            <a:ln>
              <a:noFill/>
            </a:ln>
            <a:effectLst/>
          </p:spPr>
        </p:pic>
        <p:pic>
          <p:nvPicPr>
            <p:cNvPr id="503" name="coracle.jpg" descr="coracle.jpg"/>
            <p:cNvPicPr>
              <a:picLocks/>
            </p:cNvPicPr>
            <p:nvPr/>
          </p:nvPicPr>
          <p:blipFill>
            <a:blip r:embed="rId3"/>
            <a:stretch>
              <a:fillRect/>
            </a:stretch>
          </p:blipFill>
          <p:spPr>
            <a:xfrm>
              <a:off x="-1" y="0"/>
              <a:ext cx="11185820" cy="5453501"/>
            </a:xfrm>
            <a:prstGeom prst="rect">
              <a:avLst/>
            </a:prstGeom>
            <a:effectLst/>
          </p:spPr>
        </p:pic>
      </p:gr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Noah’s ark was large enough to hold two of every major kind of animal."/>
          <p:cNvSpPr txBox="1"/>
          <p:nvPr/>
        </p:nvSpPr>
        <p:spPr>
          <a:xfrm>
            <a:off x="1556748" y="7936073"/>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Noah’s ark was large enough to hold two of every major kind of animal.</a:t>
            </a:r>
          </a:p>
        </p:txBody>
      </p:sp>
      <p:grpSp>
        <p:nvGrpSpPr>
          <p:cNvPr id="510" name="IMG_3144.jpeg"/>
          <p:cNvGrpSpPr/>
          <p:nvPr/>
        </p:nvGrpSpPr>
        <p:grpSpPr>
          <a:xfrm>
            <a:off x="918338" y="266699"/>
            <a:ext cx="11168124" cy="7463385"/>
            <a:chOff x="0" y="0"/>
            <a:chExt cx="11168122" cy="7463383"/>
          </a:xfrm>
        </p:grpSpPr>
        <p:pic>
          <p:nvPicPr>
            <p:cNvPr id="509" name="IMG_3144.jpeg" descr="IMG_3144.jpeg"/>
            <p:cNvPicPr>
              <a:picLocks noChangeAspect="1"/>
            </p:cNvPicPr>
            <p:nvPr/>
          </p:nvPicPr>
          <p:blipFill>
            <a:blip r:embed="rId2"/>
            <a:srcRect t="5728" b="5728"/>
            <a:stretch>
              <a:fillRect/>
            </a:stretch>
          </p:blipFill>
          <p:spPr>
            <a:xfrm>
              <a:off x="76200" y="63500"/>
              <a:ext cx="11028423" cy="7323684"/>
            </a:xfrm>
            <a:prstGeom prst="rect">
              <a:avLst/>
            </a:prstGeom>
            <a:ln>
              <a:noFill/>
            </a:ln>
            <a:effectLst/>
          </p:spPr>
        </p:pic>
        <p:pic>
          <p:nvPicPr>
            <p:cNvPr id="508" name="IMG_3144.jpeg" descr="IMG_3144.jpeg"/>
            <p:cNvPicPr>
              <a:picLocks/>
            </p:cNvPicPr>
            <p:nvPr/>
          </p:nvPicPr>
          <p:blipFill>
            <a:blip r:embed="rId3"/>
            <a:stretch>
              <a:fillRect/>
            </a:stretch>
          </p:blipFill>
          <p:spPr>
            <a:xfrm>
              <a:off x="0" y="0"/>
              <a:ext cx="11168123" cy="7463384"/>
            </a:xfrm>
            <a:prstGeom prst="rect">
              <a:avLst/>
            </a:prstGeom>
            <a:effectLst/>
          </p:spPr>
        </p:pic>
      </p:grpSp>
      <p:sp>
        <p:nvSpPr>
          <p:cNvPr id="511" name="The Ark Encounter"/>
          <p:cNvSpPr txBox="1"/>
          <p:nvPr/>
        </p:nvSpPr>
        <p:spPr>
          <a:xfrm>
            <a:off x="83548" y="70724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An animal kind, or baramin (from the Hebrew words for ‘created’ and ‘kind’), is a group of related animals not related to any other animals. The study of created kinds is called baraminology. Studies beginning in 2012 estimate that among land-dependent "/>
          <p:cNvSpPr txBox="1"/>
          <p:nvPr/>
        </p:nvSpPr>
        <p:spPr>
          <a:xfrm>
            <a:off x="911110" y="4719825"/>
            <a:ext cx="11087815" cy="46039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37463">
              <a:lnSpc>
                <a:spcPct val="110000"/>
              </a:lnSpc>
              <a:defRPr sz="3128" cap="none">
                <a:solidFill>
                  <a:srgbClr val="94E3FE"/>
                </a:solidFill>
              </a:defRPr>
            </a:pPr>
            <a:r>
              <a:t>“An animal kind, or </a:t>
            </a:r>
            <a:r>
              <a:rPr i="1"/>
              <a:t>baramin</a:t>
            </a:r>
            <a:r>
              <a:t> (from the Hebrew words for ‘created’ and ‘kind’), is a group of related animals not related to any other animals. The study of created kinds is called baraminology. Studies beginning in 2012 estimate that among land-dependent vertebrates, there are fewer than 1,400 known living and extinct kinds. In a worst-case scenario, it is projected that Noah was responsible for fewer than 6,700 individual animals--most of them small and easily maintained.” </a:t>
            </a:r>
          </a:p>
        </p:txBody>
      </p:sp>
      <p:grpSp>
        <p:nvGrpSpPr>
          <p:cNvPr id="516" name="IMG_3219.jpeg"/>
          <p:cNvGrpSpPr/>
          <p:nvPr/>
        </p:nvGrpSpPr>
        <p:grpSpPr>
          <a:xfrm>
            <a:off x="2423808" y="652766"/>
            <a:ext cx="8062419" cy="3760366"/>
            <a:chOff x="0" y="0"/>
            <a:chExt cx="8062418" cy="3760364"/>
          </a:xfrm>
        </p:grpSpPr>
        <p:pic>
          <p:nvPicPr>
            <p:cNvPr id="515" name="IMG_3219.jpeg" descr="IMG_3219.jpeg"/>
            <p:cNvPicPr>
              <a:picLocks noChangeAspect="1"/>
            </p:cNvPicPr>
            <p:nvPr/>
          </p:nvPicPr>
          <p:blipFill>
            <a:blip r:embed="rId2"/>
            <a:srcRect l="43156" t="48108" b="17255"/>
            <a:stretch>
              <a:fillRect/>
            </a:stretch>
          </p:blipFill>
          <p:spPr>
            <a:xfrm>
              <a:off x="76200" y="63500"/>
              <a:ext cx="7922719" cy="3620665"/>
            </a:xfrm>
            <a:prstGeom prst="rect">
              <a:avLst/>
            </a:prstGeom>
            <a:ln>
              <a:noFill/>
            </a:ln>
            <a:effectLst/>
          </p:spPr>
        </p:pic>
        <p:pic>
          <p:nvPicPr>
            <p:cNvPr id="514" name="IMG_3219.jpeg" descr="IMG_3219.jpeg"/>
            <p:cNvPicPr>
              <a:picLocks/>
            </p:cNvPicPr>
            <p:nvPr/>
          </p:nvPicPr>
          <p:blipFill>
            <a:blip r:embed="rId3"/>
            <a:stretch>
              <a:fillRect/>
            </a:stretch>
          </p:blipFill>
          <p:spPr>
            <a:xfrm>
              <a:off x="-1" y="0"/>
              <a:ext cx="8062420" cy="3760365"/>
            </a:xfrm>
            <a:prstGeom prst="rect">
              <a:avLst/>
            </a:prstGeom>
            <a:effectLst/>
          </p:spPr>
        </p:pic>
      </p:gr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For example, only one pair of Canids, the dog kind, needed to be brought aboard the Ark."/>
          <p:cNvSpPr txBox="1"/>
          <p:nvPr/>
        </p:nvSpPr>
        <p:spPr>
          <a:xfrm>
            <a:off x="1556748" y="7936073"/>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For example, only one pair of Canids, the dog kind, needed to be brought aboard the Ark.</a:t>
            </a:r>
          </a:p>
        </p:txBody>
      </p:sp>
      <p:grpSp>
        <p:nvGrpSpPr>
          <p:cNvPr id="521" name="IMG_3208.jpeg"/>
          <p:cNvGrpSpPr/>
          <p:nvPr/>
        </p:nvGrpSpPr>
        <p:grpSpPr>
          <a:xfrm>
            <a:off x="2751625" y="604303"/>
            <a:ext cx="7050551" cy="7115155"/>
            <a:chOff x="0" y="0"/>
            <a:chExt cx="7050549" cy="7115154"/>
          </a:xfrm>
        </p:grpSpPr>
        <p:pic>
          <p:nvPicPr>
            <p:cNvPr id="520" name="IMG_3208.jpeg" descr="IMG_3208.jpeg"/>
            <p:cNvPicPr>
              <a:picLocks noChangeAspect="1"/>
            </p:cNvPicPr>
            <p:nvPr/>
          </p:nvPicPr>
          <p:blipFill>
            <a:blip r:embed="rId2"/>
            <a:srcRect l="12847" r="12847"/>
            <a:stretch>
              <a:fillRect/>
            </a:stretch>
          </p:blipFill>
          <p:spPr>
            <a:xfrm>
              <a:off x="76200" y="63500"/>
              <a:ext cx="6910850" cy="6975455"/>
            </a:xfrm>
            <a:prstGeom prst="rect">
              <a:avLst/>
            </a:prstGeom>
            <a:ln>
              <a:noFill/>
            </a:ln>
            <a:effectLst/>
          </p:spPr>
        </p:pic>
        <p:pic>
          <p:nvPicPr>
            <p:cNvPr id="519" name="IMG_3208.jpeg" descr="IMG_3208.jpeg"/>
            <p:cNvPicPr>
              <a:picLocks/>
            </p:cNvPicPr>
            <p:nvPr/>
          </p:nvPicPr>
          <p:blipFill>
            <a:blip r:embed="rId3"/>
            <a:stretch>
              <a:fillRect/>
            </a:stretch>
          </p:blipFill>
          <p:spPr>
            <a:xfrm>
              <a:off x="-1" y="0"/>
              <a:ext cx="7050551" cy="7115155"/>
            </a:xfrm>
            <a:prstGeom prst="rect">
              <a:avLst/>
            </a:prstGeom>
            <a:effectLst/>
          </p:spPr>
        </p:pic>
      </p:grpSp>
      <p:sp>
        <p:nvSpPr>
          <p:cNvPr id="522" name="The Ark Encounter"/>
          <p:cNvSpPr txBox="1"/>
          <p:nvPr/>
        </p:nvSpPr>
        <p:spPr>
          <a:xfrm>
            <a:off x="6179548" y="7072473"/>
            <a:ext cx="3908315" cy="8080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All of the dogs and wolves and dingos and such can interbreed and are of the same kind of animal."/>
          <p:cNvSpPr txBox="1"/>
          <p:nvPr/>
        </p:nvSpPr>
        <p:spPr>
          <a:xfrm>
            <a:off x="1556748" y="6859699"/>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fontScale="92500"/>
          </a:bodyPr>
          <a:lstStyle>
            <a:lvl1pPr defTabSz="554990">
              <a:lnSpc>
                <a:spcPct val="110000"/>
              </a:lnSpc>
              <a:defRPr sz="3230" cap="none">
                <a:solidFill>
                  <a:srgbClr val="94E3FE"/>
                </a:solidFill>
              </a:defRPr>
            </a:lvl1pPr>
          </a:lstStyle>
          <a:p>
            <a:r>
              <a:t>All of the dogs and wolves and dingos and such can interbreed and are of the same kind of animal.</a:t>
            </a:r>
          </a:p>
        </p:txBody>
      </p:sp>
      <p:grpSp>
        <p:nvGrpSpPr>
          <p:cNvPr id="527" name="IMG_3220.jpeg"/>
          <p:cNvGrpSpPr/>
          <p:nvPr/>
        </p:nvGrpSpPr>
        <p:grpSpPr>
          <a:xfrm>
            <a:off x="1556748" y="1067195"/>
            <a:ext cx="9891304" cy="5673396"/>
            <a:chOff x="0" y="0"/>
            <a:chExt cx="9891303" cy="5673395"/>
          </a:xfrm>
        </p:grpSpPr>
        <p:pic>
          <p:nvPicPr>
            <p:cNvPr id="526" name="IMG_3220.jpeg" descr="IMG_3220.jpeg"/>
            <p:cNvPicPr>
              <a:picLocks noChangeAspect="1"/>
            </p:cNvPicPr>
            <p:nvPr/>
          </p:nvPicPr>
          <p:blipFill>
            <a:blip r:embed="rId2"/>
            <a:srcRect l="2941" t="21117" r="11415" b="14038"/>
            <a:stretch>
              <a:fillRect/>
            </a:stretch>
          </p:blipFill>
          <p:spPr>
            <a:xfrm>
              <a:off x="76200" y="63500"/>
              <a:ext cx="9751604" cy="5533696"/>
            </a:xfrm>
            <a:prstGeom prst="rect">
              <a:avLst/>
            </a:prstGeom>
            <a:ln>
              <a:noFill/>
            </a:ln>
            <a:effectLst/>
          </p:spPr>
        </p:pic>
        <p:pic>
          <p:nvPicPr>
            <p:cNvPr id="525" name="IMG_3220.jpeg" descr="IMG_3220.jpeg"/>
            <p:cNvPicPr>
              <a:picLocks/>
            </p:cNvPicPr>
            <p:nvPr/>
          </p:nvPicPr>
          <p:blipFill>
            <a:blip r:embed="rId3"/>
            <a:stretch>
              <a:fillRect/>
            </a:stretch>
          </p:blipFill>
          <p:spPr>
            <a:xfrm>
              <a:off x="0" y="-1"/>
              <a:ext cx="9891304" cy="5673397"/>
            </a:xfrm>
            <a:prstGeom prst="rect">
              <a:avLst/>
            </a:prstGeom>
            <a:effectLst/>
          </p:spPr>
        </p:pic>
      </p:grpSp>
      <p:sp>
        <p:nvSpPr>
          <p:cNvPr id="528" name="The Ark Encounter"/>
          <p:cNvSpPr txBox="1"/>
          <p:nvPr/>
        </p:nvSpPr>
        <p:spPr>
          <a:xfrm>
            <a:off x="7862943" y="6031073"/>
            <a:ext cx="3908315" cy="8080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 name="And only one pair of the cat kind"/>
          <p:cNvSpPr txBox="1"/>
          <p:nvPr/>
        </p:nvSpPr>
        <p:spPr>
          <a:xfrm>
            <a:off x="1556748" y="7936073"/>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And only one pair of the cat kind</a:t>
            </a:r>
          </a:p>
        </p:txBody>
      </p:sp>
      <p:grpSp>
        <p:nvGrpSpPr>
          <p:cNvPr id="533" name="IMG_3214.jpeg"/>
          <p:cNvGrpSpPr/>
          <p:nvPr/>
        </p:nvGrpSpPr>
        <p:grpSpPr>
          <a:xfrm>
            <a:off x="2917614" y="604303"/>
            <a:ext cx="7169572" cy="7115154"/>
            <a:chOff x="0" y="0"/>
            <a:chExt cx="7169571" cy="7115153"/>
          </a:xfrm>
        </p:grpSpPr>
        <p:pic>
          <p:nvPicPr>
            <p:cNvPr id="532" name="IMG_3214.jpeg" descr="IMG_3214.jpeg"/>
            <p:cNvPicPr>
              <a:picLocks noChangeAspect="1"/>
            </p:cNvPicPr>
            <p:nvPr/>
          </p:nvPicPr>
          <p:blipFill>
            <a:blip r:embed="rId2"/>
            <a:srcRect l="8283" r="16131"/>
            <a:stretch>
              <a:fillRect/>
            </a:stretch>
          </p:blipFill>
          <p:spPr>
            <a:xfrm>
              <a:off x="76200" y="63500"/>
              <a:ext cx="7029872" cy="6975454"/>
            </a:xfrm>
            <a:prstGeom prst="rect">
              <a:avLst/>
            </a:prstGeom>
            <a:ln>
              <a:noFill/>
            </a:ln>
            <a:effectLst/>
          </p:spPr>
        </p:pic>
        <p:pic>
          <p:nvPicPr>
            <p:cNvPr id="531" name="IMG_3214.jpeg" descr="IMG_3214.jpeg"/>
            <p:cNvPicPr>
              <a:picLocks/>
            </p:cNvPicPr>
            <p:nvPr/>
          </p:nvPicPr>
          <p:blipFill>
            <a:blip r:embed="rId3"/>
            <a:stretch>
              <a:fillRect/>
            </a:stretch>
          </p:blipFill>
          <p:spPr>
            <a:xfrm>
              <a:off x="-1" y="-1"/>
              <a:ext cx="7169573" cy="7115155"/>
            </a:xfrm>
            <a:prstGeom prst="rect">
              <a:avLst/>
            </a:prstGeom>
            <a:effectLst/>
          </p:spPr>
        </p:pic>
      </p:grpSp>
      <p:sp>
        <p:nvSpPr>
          <p:cNvPr id="534" name="The Ark Encounter"/>
          <p:cNvSpPr txBox="1"/>
          <p:nvPr/>
        </p:nvSpPr>
        <p:spPr>
          <a:xfrm>
            <a:off x="6560548" y="7174073"/>
            <a:ext cx="3908315" cy="8080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The cat family is comprised of two subfamilies: felinae (small cats) and pantherinae (big cats)"/>
          <p:cNvSpPr txBox="1"/>
          <p:nvPr/>
        </p:nvSpPr>
        <p:spPr>
          <a:xfrm>
            <a:off x="1556748" y="7936073"/>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cat family is comprised of two subfamilies: felinae (small cats) and pantherinae (big cats)</a:t>
            </a:r>
          </a:p>
        </p:txBody>
      </p:sp>
      <p:grpSp>
        <p:nvGrpSpPr>
          <p:cNvPr id="539" name="800px-Die_Wildkatze_in_der_Wildnis.jpg"/>
          <p:cNvGrpSpPr/>
          <p:nvPr/>
        </p:nvGrpSpPr>
        <p:grpSpPr>
          <a:xfrm>
            <a:off x="769527" y="671900"/>
            <a:ext cx="6276507" cy="3776816"/>
            <a:chOff x="0" y="0"/>
            <a:chExt cx="6276506" cy="3776814"/>
          </a:xfrm>
        </p:grpSpPr>
        <p:pic>
          <p:nvPicPr>
            <p:cNvPr id="538" name="800px-Die_Wildkatze_in_der_Wildnis.jpg" descr="800px-Die_Wildkatze_in_der_Wildnis.jpg"/>
            <p:cNvPicPr>
              <a:picLocks noChangeAspect="1"/>
            </p:cNvPicPr>
            <p:nvPr/>
          </p:nvPicPr>
          <p:blipFill>
            <a:blip r:embed="rId2"/>
            <a:srcRect l="26940" t="31351" r="8195"/>
            <a:stretch>
              <a:fillRect/>
            </a:stretch>
          </p:blipFill>
          <p:spPr>
            <a:xfrm>
              <a:off x="76200" y="63500"/>
              <a:ext cx="6136807" cy="3637115"/>
            </a:xfrm>
            <a:prstGeom prst="rect">
              <a:avLst/>
            </a:prstGeom>
            <a:ln>
              <a:noFill/>
            </a:ln>
            <a:effectLst/>
          </p:spPr>
        </p:pic>
        <p:pic>
          <p:nvPicPr>
            <p:cNvPr id="537" name="800px-Die_Wildkatze_in_der_Wildnis.jpg" descr="800px-Die_Wildkatze_in_der_Wildnis.jpg"/>
            <p:cNvPicPr>
              <a:picLocks/>
            </p:cNvPicPr>
            <p:nvPr/>
          </p:nvPicPr>
          <p:blipFill>
            <a:blip r:embed="rId3"/>
            <a:stretch>
              <a:fillRect/>
            </a:stretch>
          </p:blipFill>
          <p:spPr>
            <a:xfrm>
              <a:off x="0" y="-1"/>
              <a:ext cx="6276507" cy="3776816"/>
            </a:xfrm>
            <a:prstGeom prst="rect">
              <a:avLst/>
            </a:prstGeom>
            <a:effectLst/>
          </p:spPr>
        </p:pic>
      </p:grpSp>
      <p:grpSp>
        <p:nvGrpSpPr>
          <p:cNvPr id="542" name="800px-Siberian_Tiger_sf.jpg"/>
          <p:cNvGrpSpPr/>
          <p:nvPr/>
        </p:nvGrpSpPr>
        <p:grpSpPr>
          <a:xfrm>
            <a:off x="6354274" y="3642679"/>
            <a:ext cx="5751022" cy="3878243"/>
            <a:chOff x="0" y="0"/>
            <a:chExt cx="5751020" cy="3878241"/>
          </a:xfrm>
        </p:grpSpPr>
        <p:pic>
          <p:nvPicPr>
            <p:cNvPr id="541" name="800px-Siberian_Tiger_sf.jpg" descr="800px-Siberian_Tiger_sf.jpg"/>
            <p:cNvPicPr>
              <a:picLocks noChangeAspect="1"/>
            </p:cNvPicPr>
            <p:nvPr/>
          </p:nvPicPr>
          <p:blipFill>
            <a:blip r:embed="rId4"/>
            <a:srcRect/>
            <a:stretch>
              <a:fillRect/>
            </a:stretch>
          </p:blipFill>
          <p:spPr>
            <a:xfrm>
              <a:off x="76200" y="63500"/>
              <a:ext cx="5611321" cy="3738542"/>
            </a:xfrm>
            <a:prstGeom prst="rect">
              <a:avLst/>
            </a:prstGeom>
            <a:ln>
              <a:noFill/>
            </a:ln>
            <a:effectLst/>
          </p:spPr>
        </p:pic>
        <p:pic>
          <p:nvPicPr>
            <p:cNvPr id="540" name="800px-Siberian_Tiger_sf.jpg" descr="800px-Siberian_Tiger_sf.jpg"/>
            <p:cNvPicPr>
              <a:picLocks/>
            </p:cNvPicPr>
            <p:nvPr/>
          </p:nvPicPr>
          <p:blipFill>
            <a:blip r:embed="rId5"/>
            <a:stretch>
              <a:fillRect/>
            </a:stretch>
          </p:blipFill>
          <p:spPr>
            <a:xfrm>
              <a:off x="-1" y="0"/>
              <a:ext cx="5751022" cy="3878243"/>
            </a:xfrm>
            <a:prstGeom prst="rect">
              <a:avLst/>
            </a:prstGeom>
            <a:effectLst/>
          </p:spPr>
        </p:pic>
      </p:gr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6" name="800px-Die_Wildkatze_in_der_Wildnis.jpg"/>
          <p:cNvGrpSpPr/>
          <p:nvPr/>
        </p:nvGrpSpPr>
        <p:grpSpPr>
          <a:xfrm>
            <a:off x="769527" y="671900"/>
            <a:ext cx="6276507" cy="3776816"/>
            <a:chOff x="0" y="0"/>
            <a:chExt cx="6276506" cy="3776814"/>
          </a:xfrm>
        </p:grpSpPr>
        <p:pic>
          <p:nvPicPr>
            <p:cNvPr id="545" name="800px-Die_Wildkatze_in_der_Wildnis.jpg" descr="800px-Die_Wildkatze_in_der_Wildnis.jpg"/>
            <p:cNvPicPr>
              <a:picLocks noChangeAspect="1"/>
            </p:cNvPicPr>
            <p:nvPr/>
          </p:nvPicPr>
          <p:blipFill>
            <a:blip r:embed="rId2"/>
            <a:srcRect l="26940" t="31351" r="8195"/>
            <a:stretch>
              <a:fillRect/>
            </a:stretch>
          </p:blipFill>
          <p:spPr>
            <a:xfrm>
              <a:off x="76200" y="63500"/>
              <a:ext cx="6136807" cy="3637115"/>
            </a:xfrm>
            <a:prstGeom prst="rect">
              <a:avLst/>
            </a:prstGeom>
            <a:ln>
              <a:noFill/>
            </a:ln>
            <a:effectLst/>
          </p:spPr>
        </p:pic>
        <p:pic>
          <p:nvPicPr>
            <p:cNvPr id="544" name="800px-Die_Wildkatze_in_der_Wildnis.jpg" descr="800px-Die_Wildkatze_in_der_Wildnis.jpg"/>
            <p:cNvPicPr>
              <a:picLocks/>
            </p:cNvPicPr>
            <p:nvPr/>
          </p:nvPicPr>
          <p:blipFill>
            <a:blip r:embed="rId3"/>
            <a:stretch>
              <a:fillRect/>
            </a:stretch>
          </p:blipFill>
          <p:spPr>
            <a:xfrm>
              <a:off x="0" y="-1"/>
              <a:ext cx="6276507" cy="3776816"/>
            </a:xfrm>
            <a:prstGeom prst="rect">
              <a:avLst/>
            </a:prstGeom>
            <a:effectLst/>
          </p:spPr>
        </p:pic>
      </p:grpSp>
      <p:sp>
        <p:nvSpPr>
          <p:cNvPr id="547" name="Felinae include wildcats, lynxes, and cougars (puma) (largest of the small cats)"/>
          <p:cNvSpPr txBox="1"/>
          <p:nvPr/>
        </p:nvSpPr>
        <p:spPr>
          <a:xfrm>
            <a:off x="1556748" y="7936073"/>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600" cap="none">
                <a:solidFill>
                  <a:srgbClr val="94E3FE"/>
                </a:solidFill>
              </a:defRPr>
            </a:lvl1pPr>
          </a:lstStyle>
          <a:p>
            <a:r>
              <a:t>Felinae include wildcats, lynxes, and cougars (puma) (largest of the small cats)</a:t>
            </a:r>
          </a:p>
        </p:txBody>
      </p:sp>
      <p:grpSp>
        <p:nvGrpSpPr>
          <p:cNvPr id="550" name="800px-Canadian_lynx_by_Keith_Williams.jpg"/>
          <p:cNvGrpSpPr/>
          <p:nvPr/>
        </p:nvGrpSpPr>
        <p:grpSpPr>
          <a:xfrm>
            <a:off x="6973756" y="1209499"/>
            <a:ext cx="5398234" cy="4280796"/>
            <a:chOff x="0" y="0"/>
            <a:chExt cx="5398233" cy="4280794"/>
          </a:xfrm>
        </p:grpSpPr>
        <p:pic>
          <p:nvPicPr>
            <p:cNvPr id="549" name="800px-Canadian_lynx_by_Keith_Williams.jpg" descr="800px-Canadian_lynx_by_Keith_Williams.jpg"/>
            <p:cNvPicPr>
              <a:picLocks noChangeAspect="1"/>
            </p:cNvPicPr>
            <p:nvPr/>
          </p:nvPicPr>
          <p:blipFill>
            <a:blip r:embed="rId4"/>
            <a:srcRect/>
            <a:stretch>
              <a:fillRect/>
            </a:stretch>
          </p:blipFill>
          <p:spPr>
            <a:xfrm>
              <a:off x="76200" y="63500"/>
              <a:ext cx="5258534" cy="4141095"/>
            </a:xfrm>
            <a:prstGeom prst="rect">
              <a:avLst/>
            </a:prstGeom>
            <a:ln>
              <a:noFill/>
            </a:ln>
            <a:effectLst/>
          </p:spPr>
        </p:pic>
        <p:pic>
          <p:nvPicPr>
            <p:cNvPr id="548" name="800px-Canadian_lynx_by_Keith_Williams.jpg" descr="800px-Canadian_lynx_by_Keith_Williams.jpg"/>
            <p:cNvPicPr>
              <a:picLocks/>
            </p:cNvPicPr>
            <p:nvPr/>
          </p:nvPicPr>
          <p:blipFill>
            <a:blip r:embed="rId5"/>
            <a:stretch>
              <a:fillRect/>
            </a:stretch>
          </p:blipFill>
          <p:spPr>
            <a:xfrm>
              <a:off x="0" y="-1"/>
              <a:ext cx="5398234" cy="4280796"/>
            </a:xfrm>
            <a:prstGeom prst="rect">
              <a:avLst/>
            </a:prstGeom>
            <a:effectLst/>
          </p:spPr>
        </p:pic>
      </p:grpSp>
      <p:grpSp>
        <p:nvGrpSpPr>
          <p:cNvPr id="553" name="Cougar_sitting.jpg"/>
          <p:cNvGrpSpPr/>
          <p:nvPr/>
        </p:nvGrpSpPr>
        <p:grpSpPr>
          <a:xfrm>
            <a:off x="2335557" y="3763633"/>
            <a:ext cx="5398234" cy="4083601"/>
            <a:chOff x="0" y="0"/>
            <a:chExt cx="5398233" cy="4083599"/>
          </a:xfrm>
        </p:grpSpPr>
        <p:pic>
          <p:nvPicPr>
            <p:cNvPr id="552" name="Cougar_sitting.jpg" descr="Cougar_sitting.jpg"/>
            <p:cNvPicPr>
              <a:picLocks noChangeAspect="1"/>
            </p:cNvPicPr>
            <p:nvPr/>
          </p:nvPicPr>
          <p:blipFill>
            <a:blip r:embed="rId6"/>
            <a:srcRect/>
            <a:stretch>
              <a:fillRect/>
            </a:stretch>
          </p:blipFill>
          <p:spPr>
            <a:xfrm>
              <a:off x="76200" y="63500"/>
              <a:ext cx="5258534" cy="3943900"/>
            </a:xfrm>
            <a:prstGeom prst="rect">
              <a:avLst/>
            </a:prstGeom>
            <a:ln>
              <a:noFill/>
            </a:ln>
            <a:effectLst/>
          </p:spPr>
        </p:pic>
        <p:pic>
          <p:nvPicPr>
            <p:cNvPr id="551" name="Cougar_sitting.jpg" descr="Cougar_sitting.jpg"/>
            <p:cNvPicPr>
              <a:picLocks/>
            </p:cNvPicPr>
            <p:nvPr/>
          </p:nvPicPr>
          <p:blipFill>
            <a:blip r:embed="rId7"/>
            <a:stretch>
              <a:fillRect/>
            </a:stretch>
          </p:blipFill>
          <p:spPr>
            <a:xfrm>
              <a:off x="-1" y="0"/>
              <a:ext cx="5398235" cy="4083601"/>
            </a:xfrm>
            <a:prstGeom prst="rect">
              <a:avLst/>
            </a:prstGeom>
            <a:effectLst/>
          </p:spPr>
        </p:pic>
      </p:gr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 name="Pantherinae include lions, tigers, and leopards (smallest of the big cats)"/>
          <p:cNvSpPr txBox="1"/>
          <p:nvPr/>
        </p:nvSpPr>
        <p:spPr>
          <a:xfrm>
            <a:off x="1556748" y="7936073"/>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Pantherinae include lions, tigers, and leopards (smallest of the big cats)</a:t>
            </a:r>
          </a:p>
        </p:txBody>
      </p:sp>
      <p:grpSp>
        <p:nvGrpSpPr>
          <p:cNvPr id="558" name="220px-Leopard_africa.jpg"/>
          <p:cNvGrpSpPr/>
          <p:nvPr/>
        </p:nvGrpSpPr>
        <p:grpSpPr>
          <a:xfrm>
            <a:off x="792509" y="641724"/>
            <a:ext cx="3820900" cy="5042388"/>
            <a:chOff x="0" y="0"/>
            <a:chExt cx="3820898" cy="5042387"/>
          </a:xfrm>
        </p:grpSpPr>
        <p:pic>
          <p:nvPicPr>
            <p:cNvPr id="557" name="220px-Leopard_africa.jpg" descr="220px-Leopard_africa.jpg"/>
            <p:cNvPicPr>
              <a:picLocks noChangeAspect="1"/>
            </p:cNvPicPr>
            <p:nvPr/>
          </p:nvPicPr>
          <p:blipFill>
            <a:blip r:embed="rId2"/>
            <a:srcRect/>
            <a:stretch>
              <a:fillRect/>
            </a:stretch>
          </p:blipFill>
          <p:spPr>
            <a:xfrm>
              <a:off x="76200" y="63500"/>
              <a:ext cx="3681199" cy="4902688"/>
            </a:xfrm>
            <a:prstGeom prst="rect">
              <a:avLst/>
            </a:prstGeom>
            <a:ln>
              <a:noFill/>
            </a:ln>
            <a:effectLst/>
          </p:spPr>
        </p:pic>
        <p:pic>
          <p:nvPicPr>
            <p:cNvPr id="556" name="220px-Leopard_africa.jpg" descr="220px-Leopard_africa.jpg"/>
            <p:cNvPicPr>
              <a:picLocks/>
            </p:cNvPicPr>
            <p:nvPr/>
          </p:nvPicPr>
          <p:blipFill>
            <a:blip r:embed="rId3"/>
            <a:stretch>
              <a:fillRect/>
            </a:stretch>
          </p:blipFill>
          <p:spPr>
            <a:xfrm>
              <a:off x="0" y="0"/>
              <a:ext cx="3820899" cy="5042388"/>
            </a:xfrm>
            <a:prstGeom prst="rect">
              <a:avLst/>
            </a:prstGeom>
            <a:effectLst/>
          </p:spPr>
        </p:pic>
      </p:grpSp>
      <p:grpSp>
        <p:nvGrpSpPr>
          <p:cNvPr id="561" name="800px-Siberian_Tiger_sf.jpg"/>
          <p:cNvGrpSpPr/>
          <p:nvPr/>
        </p:nvGrpSpPr>
        <p:grpSpPr>
          <a:xfrm>
            <a:off x="6930654" y="825184"/>
            <a:ext cx="5207761" cy="3516296"/>
            <a:chOff x="0" y="0"/>
            <a:chExt cx="5207760" cy="3516295"/>
          </a:xfrm>
        </p:grpSpPr>
        <p:pic>
          <p:nvPicPr>
            <p:cNvPr id="560" name="800px-Siberian_Tiger_sf.jpg" descr="800px-Siberian_Tiger_sf.jpg"/>
            <p:cNvPicPr>
              <a:picLocks noChangeAspect="1"/>
            </p:cNvPicPr>
            <p:nvPr/>
          </p:nvPicPr>
          <p:blipFill>
            <a:blip r:embed="rId4"/>
            <a:srcRect/>
            <a:stretch>
              <a:fillRect/>
            </a:stretch>
          </p:blipFill>
          <p:spPr>
            <a:xfrm>
              <a:off x="76200" y="63500"/>
              <a:ext cx="5068061" cy="3376596"/>
            </a:xfrm>
            <a:prstGeom prst="rect">
              <a:avLst/>
            </a:prstGeom>
            <a:ln>
              <a:noFill/>
            </a:ln>
            <a:effectLst/>
          </p:spPr>
        </p:pic>
        <p:pic>
          <p:nvPicPr>
            <p:cNvPr id="559" name="800px-Siberian_Tiger_sf.jpg" descr="800px-Siberian_Tiger_sf.jpg"/>
            <p:cNvPicPr>
              <a:picLocks/>
            </p:cNvPicPr>
            <p:nvPr/>
          </p:nvPicPr>
          <p:blipFill>
            <a:blip r:embed="rId5"/>
            <a:stretch>
              <a:fillRect/>
            </a:stretch>
          </p:blipFill>
          <p:spPr>
            <a:xfrm>
              <a:off x="-1" y="-1"/>
              <a:ext cx="5207762" cy="3516297"/>
            </a:xfrm>
            <a:prstGeom prst="rect">
              <a:avLst/>
            </a:prstGeom>
            <a:effectLst/>
          </p:spPr>
        </p:pic>
      </p:grpSp>
      <p:grpSp>
        <p:nvGrpSpPr>
          <p:cNvPr id="564" name="800px-Okonjima_Lioness.jpeg"/>
          <p:cNvGrpSpPr/>
          <p:nvPr/>
        </p:nvGrpSpPr>
        <p:grpSpPr>
          <a:xfrm>
            <a:off x="3846340" y="3747703"/>
            <a:ext cx="4545332" cy="3983614"/>
            <a:chOff x="0" y="0"/>
            <a:chExt cx="4545330" cy="3983613"/>
          </a:xfrm>
        </p:grpSpPr>
        <p:pic>
          <p:nvPicPr>
            <p:cNvPr id="563" name="800px-Okonjima_Lioness.jpeg" descr="800px-Okonjima_Lioness.jpeg"/>
            <p:cNvPicPr>
              <a:picLocks noChangeAspect="1"/>
            </p:cNvPicPr>
            <p:nvPr/>
          </p:nvPicPr>
          <p:blipFill>
            <a:blip r:embed="rId6"/>
            <a:srcRect/>
            <a:stretch>
              <a:fillRect/>
            </a:stretch>
          </p:blipFill>
          <p:spPr>
            <a:xfrm>
              <a:off x="76200" y="63500"/>
              <a:ext cx="4405631" cy="3843914"/>
            </a:xfrm>
            <a:prstGeom prst="rect">
              <a:avLst/>
            </a:prstGeom>
            <a:ln>
              <a:noFill/>
            </a:ln>
            <a:effectLst/>
          </p:spPr>
        </p:pic>
        <p:pic>
          <p:nvPicPr>
            <p:cNvPr id="562" name="800px-Okonjima_Lioness.jpeg" descr="800px-Okonjima_Lioness.jpeg"/>
            <p:cNvPicPr>
              <a:picLocks/>
            </p:cNvPicPr>
            <p:nvPr/>
          </p:nvPicPr>
          <p:blipFill>
            <a:blip r:embed="rId7"/>
            <a:stretch>
              <a:fillRect/>
            </a:stretch>
          </p:blipFill>
          <p:spPr>
            <a:xfrm>
              <a:off x="-1" y="0"/>
              <a:ext cx="4545332" cy="3983614"/>
            </a:xfrm>
            <a:prstGeom prst="rect">
              <a:avLst/>
            </a:prstGeom>
            <a:effectLst/>
          </p:spPr>
        </p:pic>
      </p:gr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 name="There were perhaps 1,400 different pairs of animals representing the major kinds."/>
          <p:cNvSpPr txBox="1"/>
          <p:nvPr/>
        </p:nvSpPr>
        <p:spPr>
          <a:xfrm>
            <a:off x="1556748" y="7975044"/>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There were perhaps 1,400 different pairs of animals representing the major kinds.</a:t>
            </a:r>
          </a:p>
        </p:txBody>
      </p:sp>
      <p:grpSp>
        <p:nvGrpSpPr>
          <p:cNvPr id="569" name="IMG_3233.jpeg"/>
          <p:cNvGrpSpPr/>
          <p:nvPr/>
        </p:nvGrpSpPr>
        <p:grpSpPr>
          <a:xfrm>
            <a:off x="9311730" y="608824"/>
            <a:ext cx="3084589" cy="3549173"/>
            <a:chOff x="0" y="0"/>
            <a:chExt cx="3084587" cy="3549171"/>
          </a:xfrm>
        </p:grpSpPr>
        <p:pic>
          <p:nvPicPr>
            <p:cNvPr id="568" name="IMG_3233.jpeg" descr="IMG_3233.jpeg"/>
            <p:cNvPicPr>
              <a:picLocks noChangeAspect="1"/>
            </p:cNvPicPr>
            <p:nvPr/>
          </p:nvPicPr>
          <p:blipFill>
            <a:blip r:embed="rId2"/>
            <a:srcRect t="9334" b="3833"/>
            <a:stretch>
              <a:fillRect/>
            </a:stretch>
          </p:blipFill>
          <p:spPr>
            <a:xfrm>
              <a:off x="76200" y="63500"/>
              <a:ext cx="2944888" cy="3409472"/>
            </a:xfrm>
            <a:prstGeom prst="rect">
              <a:avLst/>
            </a:prstGeom>
            <a:ln>
              <a:noFill/>
            </a:ln>
            <a:effectLst/>
          </p:spPr>
        </p:pic>
        <p:pic>
          <p:nvPicPr>
            <p:cNvPr id="567" name="IMG_3233.jpeg" descr="IMG_3233.jpeg"/>
            <p:cNvPicPr>
              <a:picLocks/>
            </p:cNvPicPr>
            <p:nvPr/>
          </p:nvPicPr>
          <p:blipFill>
            <a:blip r:embed="rId3"/>
            <a:stretch>
              <a:fillRect/>
            </a:stretch>
          </p:blipFill>
          <p:spPr>
            <a:xfrm>
              <a:off x="0" y="0"/>
              <a:ext cx="3084588" cy="3549172"/>
            </a:xfrm>
            <a:prstGeom prst="rect">
              <a:avLst/>
            </a:prstGeom>
            <a:effectLst/>
          </p:spPr>
        </p:pic>
      </p:grpSp>
      <p:grpSp>
        <p:nvGrpSpPr>
          <p:cNvPr id="572" name="IMG_3166.jpeg"/>
          <p:cNvGrpSpPr/>
          <p:nvPr/>
        </p:nvGrpSpPr>
        <p:grpSpPr>
          <a:xfrm>
            <a:off x="467994" y="462149"/>
            <a:ext cx="2177508" cy="3842523"/>
            <a:chOff x="0" y="0"/>
            <a:chExt cx="2177506" cy="3842521"/>
          </a:xfrm>
        </p:grpSpPr>
        <p:pic>
          <p:nvPicPr>
            <p:cNvPr id="571" name="IMG_3166.jpeg" descr="IMG_3166.jpeg"/>
            <p:cNvPicPr>
              <a:picLocks noChangeAspect="1"/>
            </p:cNvPicPr>
            <p:nvPr/>
          </p:nvPicPr>
          <p:blipFill>
            <a:blip r:embed="rId4"/>
            <a:srcRect l="8576" r="56901" b="16361"/>
            <a:stretch>
              <a:fillRect/>
            </a:stretch>
          </p:blipFill>
          <p:spPr>
            <a:xfrm>
              <a:off x="76200" y="63500"/>
              <a:ext cx="2037807" cy="3702822"/>
            </a:xfrm>
            <a:prstGeom prst="rect">
              <a:avLst/>
            </a:prstGeom>
            <a:ln>
              <a:noFill/>
            </a:ln>
            <a:effectLst/>
          </p:spPr>
        </p:pic>
        <p:pic>
          <p:nvPicPr>
            <p:cNvPr id="570" name="IMG_3166.jpeg" descr="IMG_3166.jpeg"/>
            <p:cNvPicPr>
              <a:picLocks/>
            </p:cNvPicPr>
            <p:nvPr/>
          </p:nvPicPr>
          <p:blipFill>
            <a:blip r:embed="rId5"/>
            <a:stretch>
              <a:fillRect/>
            </a:stretch>
          </p:blipFill>
          <p:spPr>
            <a:xfrm>
              <a:off x="-1" y="-1"/>
              <a:ext cx="2177508" cy="3842523"/>
            </a:xfrm>
            <a:prstGeom prst="rect">
              <a:avLst/>
            </a:prstGeom>
            <a:effectLst/>
          </p:spPr>
        </p:pic>
      </p:grpSp>
      <p:grpSp>
        <p:nvGrpSpPr>
          <p:cNvPr id="575" name="IMG_3186.jpeg"/>
          <p:cNvGrpSpPr/>
          <p:nvPr/>
        </p:nvGrpSpPr>
        <p:grpSpPr>
          <a:xfrm>
            <a:off x="5152061" y="492907"/>
            <a:ext cx="3980673" cy="1970156"/>
            <a:chOff x="0" y="0"/>
            <a:chExt cx="3980671" cy="1970154"/>
          </a:xfrm>
        </p:grpSpPr>
        <p:pic>
          <p:nvPicPr>
            <p:cNvPr id="574" name="IMG_3186.jpeg" descr="IMG_3186.jpeg"/>
            <p:cNvPicPr>
              <a:picLocks noChangeAspect="1"/>
            </p:cNvPicPr>
            <p:nvPr/>
          </p:nvPicPr>
          <p:blipFill>
            <a:blip r:embed="rId6"/>
            <a:srcRect l="4530" t="20357" r="8948" b="24665"/>
            <a:stretch>
              <a:fillRect/>
            </a:stretch>
          </p:blipFill>
          <p:spPr>
            <a:xfrm>
              <a:off x="76200" y="63500"/>
              <a:ext cx="3840972" cy="1830455"/>
            </a:xfrm>
            <a:prstGeom prst="rect">
              <a:avLst/>
            </a:prstGeom>
            <a:ln>
              <a:noFill/>
            </a:ln>
            <a:effectLst/>
          </p:spPr>
        </p:pic>
        <p:pic>
          <p:nvPicPr>
            <p:cNvPr id="573" name="IMG_3186.jpeg" descr="IMG_3186.jpeg"/>
            <p:cNvPicPr>
              <a:picLocks/>
            </p:cNvPicPr>
            <p:nvPr/>
          </p:nvPicPr>
          <p:blipFill>
            <a:blip r:embed="rId7"/>
            <a:stretch>
              <a:fillRect/>
            </a:stretch>
          </p:blipFill>
          <p:spPr>
            <a:xfrm>
              <a:off x="-1" y="-1"/>
              <a:ext cx="3980673" cy="1970156"/>
            </a:xfrm>
            <a:prstGeom prst="rect">
              <a:avLst/>
            </a:prstGeom>
            <a:effectLst/>
          </p:spPr>
        </p:pic>
      </p:grpSp>
      <p:grpSp>
        <p:nvGrpSpPr>
          <p:cNvPr id="578" name="IMG_3224.jpeg"/>
          <p:cNvGrpSpPr/>
          <p:nvPr/>
        </p:nvGrpSpPr>
        <p:grpSpPr>
          <a:xfrm>
            <a:off x="2396467" y="760764"/>
            <a:ext cx="2623866" cy="2323375"/>
            <a:chOff x="0" y="0"/>
            <a:chExt cx="2623865" cy="2323373"/>
          </a:xfrm>
        </p:grpSpPr>
        <p:pic>
          <p:nvPicPr>
            <p:cNvPr id="577" name="IMG_3224.jpeg" descr="IMG_3224.jpeg"/>
            <p:cNvPicPr>
              <a:picLocks noChangeAspect="1"/>
            </p:cNvPicPr>
            <p:nvPr/>
          </p:nvPicPr>
          <p:blipFill>
            <a:blip r:embed="rId8"/>
            <a:srcRect l="30319" t="5928" r="19552" b="35319"/>
            <a:stretch>
              <a:fillRect/>
            </a:stretch>
          </p:blipFill>
          <p:spPr>
            <a:xfrm>
              <a:off x="76200" y="63500"/>
              <a:ext cx="2484166" cy="2183674"/>
            </a:xfrm>
            <a:prstGeom prst="rect">
              <a:avLst/>
            </a:prstGeom>
            <a:ln>
              <a:noFill/>
            </a:ln>
            <a:effectLst/>
          </p:spPr>
        </p:pic>
        <p:pic>
          <p:nvPicPr>
            <p:cNvPr id="576" name="IMG_3224.jpeg" descr="IMG_3224.jpeg"/>
            <p:cNvPicPr>
              <a:picLocks/>
            </p:cNvPicPr>
            <p:nvPr/>
          </p:nvPicPr>
          <p:blipFill>
            <a:blip r:embed="rId9"/>
            <a:stretch>
              <a:fillRect/>
            </a:stretch>
          </p:blipFill>
          <p:spPr>
            <a:xfrm>
              <a:off x="-1" y="-1"/>
              <a:ext cx="2623867" cy="2323375"/>
            </a:xfrm>
            <a:prstGeom prst="rect">
              <a:avLst/>
            </a:prstGeom>
            <a:effectLst/>
          </p:spPr>
        </p:pic>
      </p:grpSp>
      <p:grpSp>
        <p:nvGrpSpPr>
          <p:cNvPr id="581" name="IMG_3183.jpeg"/>
          <p:cNvGrpSpPr/>
          <p:nvPr/>
        </p:nvGrpSpPr>
        <p:grpSpPr>
          <a:xfrm>
            <a:off x="8761634" y="3812960"/>
            <a:ext cx="2900804" cy="1922533"/>
            <a:chOff x="0" y="0"/>
            <a:chExt cx="2900802" cy="1922532"/>
          </a:xfrm>
        </p:grpSpPr>
        <p:pic>
          <p:nvPicPr>
            <p:cNvPr id="580" name="IMG_3183.jpeg" descr="IMG_3183.jpeg"/>
            <p:cNvPicPr>
              <a:picLocks noChangeAspect="1"/>
            </p:cNvPicPr>
            <p:nvPr/>
          </p:nvPicPr>
          <p:blipFill>
            <a:blip r:embed="rId10"/>
            <a:srcRect l="1702" t="18988" r="26254" b="18988"/>
            <a:stretch>
              <a:fillRect/>
            </a:stretch>
          </p:blipFill>
          <p:spPr>
            <a:xfrm>
              <a:off x="76200" y="63500"/>
              <a:ext cx="2761104" cy="1782833"/>
            </a:xfrm>
            <a:prstGeom prst="rect">
              <a:avLst/>
            </a:prstGeom>
            <a:ln>
              <a:noFill/>
            </a:ln>
            <a:effectLst/>
          </p:spPr>
        </p:pic>
        <p:pic>
          <p:nvPicPr>
            <p:cNvPr id="579" name="IMG_3183.jpeg" descr="IMG_3183.jpeg"/>
            <p:cNvPicPr>
              <a:picLocks/>
            </p:cNvPicPr>
            <p:nvPr/>
          </p:nvPicPr>
          <p:blipFill>
            <a:blip r:embed="rId11"/>
            <a:stretch>
              <a:fillRect/>
            </a:stretch>
          </p:blipFill>
          <p:spPr>
            <a:xfrm>
              <a:off x="0" y="0"/>
              <a:ext cx="2900804" cy="1922533"/>
            </a:xfrm>
            <a:prstGeom prst="rect">
              <a:avLst/>
            </a:prstGeom>
            <a:effectLst/>
          </p:spPr>
        </p:pic>
      </p:grpSp>
      <p:grpSp>
        <p:nvGrpSpPr>
          <p:cNvPr id="584" name="IMG_3187.jpeg"/>
          <p:cNvGrpSpPr/>
          <p:nvPr/>
        </p:nvGrpSpPr>
        <p:grpSpPr>
          <a:xfrm>
            <a:off x="2030641" y="3705895"/>
            <a:ext cx="2585769" cy="3216990"/>
            <a:chOff x="0" y="0"/>
            <a:chExt cx="2585767" cy="3216989"/>
          </a:xfrm>
        </p:grpSpPr>
        <p:pic>
          <p:nvPicPr>
            <p:cNvPr id="583" name="IMG_3187.jpeg" descr="IMG_3187.jpeg"/>
            <p:cNvPicPr>
              <a:picLocks noChangeAspect="1"/>
            </p:cNvPicPr>
            <p:nvPr/>
          </p:nvPicPr>
          <p:blipFill>
            <a:blip r:embed="rId12"/>
            <a:srcRect t="18679" r="51520"/>
            <a:stretch>
              <a:fillRect/>
            </a:stretch>
          </p:blipFill>
          <p:spPr>
            <a:xfrm>
              <a:off x="76200" y="63500"/>
              <a:ext cx="2446068" cy="3077290"/>
            </a:xfrm>
            <a:prstGeom prst="rect">
              <a:avLst/>
            </a:prstGeom>
            <a:ln>
              <a:noFill/>
            </a:ln>
            <a:effectLst/>
          </p:spPr>
        </p:pic>
        <p:pic>
          <p:nvPicPr>
            <p:cNvPr id="582" name="IMG_3187.jpeg" descr="IMG_3187.jpeg"/>
            <p:cNvPicPr>
              <a:picLocks/>
            </p:cNvPicPr>
            <p:nvPr/>
          </p:nvPicPr>
          <p:blipFill>
            <a:blip r:embed="rId13"/>
            <a:stretch>
              <a:fillRect/>
            </a:stretch>
          </p:blipFill>
          <p:spPr>
            <a:xfrm>
              <a:off x="-1" y="-1"/>
              <a:ext cx="2585769" cy="3216991"/>
            </a:xfrm>
            <a:prstGeom prst="rect">
              <a:avLst/>
            </a:prstGeom>
            <a:effectLst/>
          </p:spPr>
        </p:pic>
      </p:grpSp>
      <p:grpSp>
        <p:nvGrpSpPr>
          <p:cNvPr id="587" name="IMG_3184.jpeg"/>
          <p:cNvGrpSpPr/>
          <p:nvPr/>
        </p:nvGrpSpPr>
        <p:grpSpPr>
          <a:xfrm>
            <a:off x="4384575" y="2383410"/>
            <a:ext cx="3576147" cy="2644971"/>
            <a:chOff x="0" y="0"/>
            <a:chExt cx="3576145" cy="2644970"/>
          </a:xfrm>
        </p:grpSpPr>
        <p:pic>
          <p:nvPicPr>
            <p:cNvPr id="586" name="IMG_3184.jpeg" descr="IMG_3184.jpeg"/>
            <p:cNvPicPr>
              <a:picLocks noChangeAspect="1"/>
            </p:cNvPicPr>
            <p:nvPr/>
          </p:nvPicPr>
          <p:blipFill>
            <a:blip r:embed="rId14"/>
            <a:srcRect l="12207" t="10572" r="12207" b="15955"/>
            <a:stretch>
              <a:fillRect/>
            </a:stretch>
          </p:blipFill>
          <p:spPr>
            <a:xfrm>
              <a:off x="76200" y="63500"/>
              <a:ext cx="3436446" cy="2505271"/>
            </a:xfrm>
            <a:prstGeom prst="rect">
              <a:avLst/>
            </a:prstGeom>
            <a:ln>
              <a:noFill/>
            </a:ln>
            <a:effectLst/>
          </p:spPr>
        </p:pic>
        <p:pic>
          <p:nvPicPr>
            <p:cNvPr id="585" name="IMG_3184.jpeg" descr="IMG_3184.jpeg"/>
            <p:cNvPicPr>
              <a:picLocks/>
            </p:cNvPicPr>
            <p:nvPr/>
          </p:nvPicPr>
          <p:blipFill>
            <a:blip r:embed="rId15"/>
            <a:stretch>
              <a:fillRect/>
            </a:stretch>
          </p:blipFill>
          <p:spPr>
            <a:xfrm>
              <a:off x="0" y="-1"/>
              <a:ext cx="3576146" cy="2644972"/>
            </a:xfrm>
            <a:prstGeom prst="rect">
              <a:avLst/>
            </a:prstGeom>
            <a:effectLst/>
          </p:spPr>
        </p:pic>
      </p:grpSp>
      <p:grpSp>
        <p:nvGrpSpPr>
          <p:cNvPr id="590" name="IMG_3171.jpeg"/>
          <p:cNvGrpSpPr/>
          <p:nvPr/>
        </p:nvGrpSpPr>
        <p:grpSpPr>
          <a:xfrm rot="21042266">
            <a:off x="4819654" y="4850519"/>
            <a:ext cx="3136531" cy="2522771"/>
            <a:chOff x="0" y="0"/>
            <a:chExt cx="3136530" cy="2522769"/>
          </a:xfrm>
        </p:grpSpPr>
        <p:pic>
          <p:nvPicPr>
            <p:cNvPr id="589" name="IMG_3171.jpeg" descr="IMG_3171.jpeg"/>
            <p:cNvPicPr>
              <a:picLocks noChangeAspect="1"/>
            </p:cNvPicPr>
            <p:nvPr/>
          </p:nvPicPr>
          <p:blipFill>
            <a:blip r:embed="rId16"/>
            <a:srcRect r="17153" b="12161"/>
            <a:stretch>
              <a:fillRect/>
            </a:stretch>
          </p:blipFill>
          <p:spPr>
            <a:xfrm>
              <a:off x="76200" y="63499"/>
              <a:ext cx="2996830" cy="2383071"/>
            </a:xfrm>
            <a:prstGeom prst="rect">
              <a:avLst/>
            </a:prstGeom>
            <a:ln>
              <a:noFill/>
            </a:ln>
            <a:effectLst/>
          </p:spPr>
        </p:pic>
        <p:pic>
          <p:nvPicPr>
            <p:cNvPr id="588" name="IMG_3171.jpeg" descr="IMG_3171.jpeg"/>
            <p:cNvPicPr>
              <a:picLocks/>
            </p:cNvPicPr>
            <p:nvPr/>
          </p:nvPicPr>
          <p:blipFill>
            <a:blip r:embed="rId17"/>
            <a:stretch>
              <a:fillRect/>
            </a:stretch>
          </p:blipFill>
          <p:spPr>
            <a:xfrm>
              <a:off x="-1" y="0"/>
              <a:ext cx="3136532" cy="2522770"/>
            </a:xfrm>
            <a:prstGeom prst="rect">
              <a:avLst/>
            </a:prstGeom>
            <a:effectLst/>
          </p:spPr>
        </p:pic>
      </p:grpSp>
      <p:grpSp>
        <p:nvGrpSpPr>
          <p:cNvPr id="593" name="IMG_3208.jpeg"/>
          <p:cNvGrpSpPr/>
          <p:nvPr/>
        </p:nvGrpSpPr>
        <p:grpSpPr>
          <a:xfrm>
            <a:off x="9207111" y="5523557"/>
            <a:ext cx="3189208" cy="1995141"/>
            <a:chOff x="0" y="0"/>
            <a:chExt cx="3189206" cy="1995140"/>
          </a:xfrm>
        </p:grpSpPr>
        <p:pic>
          <p:nvPicPr>
            <p:cNvPr id="592" name="IMG_3208.jpeg" descr="IMG_3208.jpeg"/>
            <p:cNvPicPr>
              <a:picLocks noChangeAspect="1"/>
            </p:cNvPicPr>
            <p:nvPr/>
          </p:nvPicPr>
          <p:blipFill>
            <a:blip r:embed="rId18"/>
            <a:srcRect l="21585" r="28857" b="59796"/>
            <a:stretch>
              <a:fillRect/>
            </a:stretch>
          </p:blipFill>
          <p:spPr>
            <a:xfrm>
              <a:off x="76200" y="63500"/>
              <a:ext cx="3049507" cy="1855441"/>
            </a:xfrm>
            <a:prstGeom prst="rect">
              <a:avLst/>
            </a:prstGeom>
            <a:ln>
              <a:noFill/>
            </a:ln>
            <a:effectLst/>
          </p:spPr>
        </p:pic>
        <p:pic>
          <p:nvPicPr>
            <p:cNvPr id="591" name="IMG_3208.jpeg" descr="IMG_3208.jpeg"/>
            <p:cNvPicPr>
              <a:picLocks/>
            </p:cNvPicPr>
            <p:nvPr/>
          </p:nvPicPr>
          <p:blipFill>
            <a:blip r:embed="rId19"/>
            <a:stretch>
              <a:fillRect/>
            </a:stretch>
          </p:blipFill>
          <p:spPr>
            <a:xfrm>
              <a:off x="0" y="0"/>
              <a:ext cx="3189207" cy="1995141"/>
            </a:xfrm>
            <a:prstGeom prst="rect">
              <a:avLst/>
            </a:prstGeom>
            <a:effectLst/>
          </p:spPr>
        </p:pic>
      </p:grpSp>
      <p:grpSp>
        <p:nvGrpSpPr>
          <p:cNvPr id="596" name="IMG_3235.jpeg"/>
          <p:cNvGrpSpPr/>
          <p:nvPr/>
        </p:nvGrpSpPr>
        <p:grpSpPr>
          <a:xfrm>
            <a:off x="7292255" y="5815788"/>
            <a:ext cx="2754975" cy="2078962"/>
            <a:chOff x="0" y="0"/>
            <a:chExt cx="2754974" cy="2078961"/>
          </a:xfrm>
        </p:grpSpPr>
        <p:pic>
          <p:nvPicPr>
            <p:cNvPr id="595" name="IMG_3235.jpeg" descr="IMG_3235.jpeg"/>
            <p:cNvPicPr>
              <a:picLocks noChangeAspect="1"/>
            </p:cNvPicPr>
            <p:nvPr/>
          </p:nvPicPr>
          <p:blipFill>
            <a:blip r:embed="rId20"/>
            <a:srcRect l="12072" t="28756" r="37744" b="21628"/>
            <a:stretch>
              <a:fillRect/>
            </a:stretch>
          </p:blipFill>
          <p:spPr>
            <a:xfrm>
              <a:off x="76200" y="63500"/>
              <a:ext cx="2615275" cy="1939262"/>
            </a:xfrm>
            <a:prstGeom prst="rect">
              <a:avLst/>
            </a:prstGeom>
            <a:ln>
              <a:noFill/>
            </a:ln>
            <a:effectLst/>
          </p:spPr>
        </p:pic>
        <p:pic>
          <p:nvPicPr>
            <p:cNvPr id="594" name="IMG_3235.jpeg" descr="IMG_3235.jpeg"/>
            <p:cNvPicPr>
              <a:picLocks/>
            </p:cNvPicPr>
            <p:nvPr/>
          </p:nvPicPr>
          <p:blipFill>
            <a:blip r:embed="rId21"/>
            <a:stretch>
              <a:fillRect/>
            </a:stretch>
          </p:blipFill>
          <p:spPr>
            <a:xfrm>
              <a:off x="0" y="0"/>
              <a:ext cx="2754975" cy="2078962"/>
            </a:xfrm>
            <a:prstGeom prst="rect">
              <a:avLst/>
            </a:prstGeom>
            <a:effectLst/>
          </p:spPr>
        </p:pic>
      </p:grpSp>
      <p:grpSp>
        <p:nvGrpSpPr>
          <p:cNvPr id="599" name="IMG_3214.jpeg"/>
          <p:cNvGrpSpPr/>
          <p:nvPr/>
        </p:nvGrpSpPr>
        <p:grpSpPr>
          <a:xfrm>
            <a:off x="7710766" y="1922451"/>
            <a:ext cx="2670106" cy="1783445"/>
            <a:chOff x="0" y="0"/>
            <a:chExt cx="2670105" cy="1783444"/>
          </a:xfrm>
        </p:grpSpPr>
        <p:pic>
          <p:nvPicPr>
            <p:cNvPr id="598" name="IMG_3214.jpeg" descr="IMG_3214.jpeg"/>
            <p:cNvPicPr>
              <a:picLocks noChangeAspect="1"/>
            </p:cNvPicPr>
            <p:nvPr/>
          </p:nvPicPr>
          <p:blipFill>
            <a:blip r:embed="rId22"/>
            <a:srcRect l="8283" r="33988" b="50000"/>
            <a:stretch>
              <a:fillRect/>
            </a:stretch>
          </p:blipFill>
          <p:spPr>
            <a:xfrm>
              <a:off x="76200" y="63500"/>
              <a:ext cx="2530406" cy="1643745"/>
            </a:xfrm>
            <a:prstGeom prst="rect">
              <a:avLst/>
            </a:prstGeom>
            <a:ln>
              <a:noFill/>
            </a:ln>
            <a:effectLst/>
          </p:spPr>
        </p:pic>
        <p:pic>
          <p:nvPicPr>
            <p:cNvPr id="597" name="IMG_3214.jpeg" descr="IMG_3214.jpeg"/>
            <p:cNvPicPr>
              <a:picLocks/>
            </p:cNvPicPr>
            <p:nvPr/>
          </p:nvPicPr>
          <p:blipFill>
            <a:blip r:embed="rId23"/>
            <a:stretch>
              <a:fillRect/>
            </a:stretch>
          </p:blipFill>
          <p:spPr>
            <a:xfrm>
              <a:off x="0" y="0"/>
              <a:ext cx="2670106" cy="1783445"/>
            </a:xfrm>
            <a:prstGeom prst="rect">
              <a:avLst/>
            </a:prstGeom>
            <a:effectLst/>
          </p:spPr>
        </p:pic>
      </p:grpSp>
      <p:grpSp>
        <p:nvGrpSpPr>
          <p:cNvPr id="602" name="IMG_3169.jpeg"/>
          <p:cNvGrpSpPr/>
          <p:nvPr/>
        </p:nvGrpSpPr>
        <p:grpSpPr>
          <a:xfrm>
            <a:off x="776735" y="5870724"/>
            <a:ext cx="2801686" cy="2104322"/>
            <a:chOff x="0" y="0"/>
            <a:chExt cx="2801684" cy="2104320"/>
          </a:xfrm>
        </p:grpSpPr>
        <p:pic>
          <p:nvPicPr>
            <p:cNvPr id="601" name="IMG_3169.jpeg" descr="IMG_3169.jpeg"/>
            <p:cNvPicPr>
              <a:picLocks noChangeAspect="1"/>
            </p:cNvPicPr>
            <p:nvPr/>
          </p:nvPicPr>
          <p:blipFill>
            <a:blip r:embed="rId24"/>
            <a:srcRect l="8576" t="20312" r="10443"/>
            <a:stretch>
              <a:fillRect/>
            </a:stretch>
          </p:blipFill>
          <p:spPr>
            <a:xfrm>
              <a:off x="76200" y="63499"/>
              <a:ext cx="2661985" cy="1964622"/>
            </a:xfrm>
            <a:prstGeom prst="rect">
              <a:avLst/>
            </a:prstGeom>
            <a:ln>
              <a:noFill/>
            </a:ln>
            <a:effectLst/>
          </p:spPr>
        </p:pic>
        <p:pic>
          <p:nvPicPr>
            <p:cNvPr id="600" name="IMG_3169.jpeg" descr="IMG_3169.jpeg"/>
            <p:cNvPicPr>
              <a:picLocks/>
            </p:cNvPicPr>
            <p:nvPr/>
          </p:nvPicPr>
          <p:blipFill>
            <a:blip r:embed="rId25"/>
            <a:stretch>
              <a:fillRect/>
            </a:stretch>
          </p:blipFill>
          <p:spPr>
            <a:xfrm>
              <a:off x="-1" y="-1"/>
              <a:ext cx="2801686" cy="2104322"/>
            </a:xfrm>
            <a:prstGeom prst="rect">
              <a:avLst/>
            </a:prstGeom>
            <a:effectLst/>
          </p:spPr>
        </p:pic>
      </p:gr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6" name="IMG_3368.jpeg"/>
          <p:cNvGrpSpPr/>
          <p:nvPr/>
        </p:nvGrpSpPr>
        <p:grpSpPr>
          <a:xfrm>
            <a:off x="909490" y="1000626"/>
            <a:ext cx="11185820" cy="5453502"/>
            <a:chOff x="0" y="0"/>
            <a:chExt cx="11185818" cy="5453500"/>
          </a:xfrm>
        </p:grpSpPr>
        <p:pic>
          <p:nvPicPr>
            <p:cNvPr id="605" name="IMG_3368.jpeg" descr="IMG_3368.jpeg"/>
            <p:cNvPicPr>
              <a:picLocks noChangeAspect="1"/>
            </p:cNvPicPr>
            <p:nvPr/>
          </p:nvPicPr>
          <p:blipFill>
            <a:blip r:embed="rId2"/>
            <a:srcRect l="6836" t="19826" r="12979" b="28743"/>
            <a:stretch>
              <a:fillRect/>
            </a:stretch>
          </p:blipFill>
          <p:spPr>
            <a:xfrm>
              <a:off x="76200" y="63500"/>
              <a:ext cx="11046119" cy="5313801"/>
            </a:xfrm>
            <a:prstGeom prst="rect">
              <a:avLst/>
            </a:prstGeom>
            <a:ln>
              <a:noFill/>
            </a:ln>
            <a:effectLst/>
          </p:spPr>
        </p:pic>
        <p:pic>
          <p:nvPicPr>
            <p:cNvPr id="604" name="IMG_3368.jpeg" descr="IMG_3368.jpeg"/>
            <p:cNvPicPr>
              <a:picLocks/>
            </p:cNvPicPr>
            <p:nvPr/>
          </p:nvPicPr>
          <p:blipFill>
            <a:blip r:embed="rId3"/>
            <a:stretch>
              <a:fillRect/>
            </a:stretch>
          </p:blipFill>
          <p:spPr>
            <a:xfrm>
              <a:off x="-1" y="0"/>
              <a:ext cx="11185820" cy="5453501"/>
            </a:xfrm>
            <a:prstGeom prst="rect">
              <a:avLst/>
            </a:prstGeom>
            <a:effectLst/>
          </p:spPr>
        </p:pic>
      </p:grpSp>
      <p:sp>
        <p:nvSpPr>
          <p:cNvPr id="607" name="All of the different kinds of animals could fit inside the ark, plus there was room for the food and everything else that was needed."/>
          <p:cNvSpPr txBox="1"/>
          <p:nvPr/>
        </p:nvSpPr>
        <p:spPr>
          <a:xfrm>
            <a:off x="1618620" y="6660984"/>
            <a:ext cx="9767560" cy="19447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All of the different kinds of animals could fit inside the ark, plus there was room for the food and everything else that was needed.</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What about the dinosaurs?"/>
          <p:cNvSpPr txBox="1"/>
          <p:nvPr/>
        </p:nvSpPr>
        <p:spPr>
          <a:xfrm>
            <a:off x="1440636" y="7435060"/>
            <a:ext cx="10123528" cy="1314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What about the dinosaurs?</a:t>
            </a:r>
          </a:p>
        </p:txBody>
      </p:sp>
      <p:grpSp>
        <p:nvGrpSpPr>
          <p:cNvPr id="612" name="IMG_3180.jpeg"/>
          <p:cNvGrpSpPr/>
          <p:nvPr/>
        </p:nvGrpSpPr>
        <p:grpSpPr>
          <a:xfrm>
            <a:off x="686819" y="561150"/>
            <a:ext cx="11631162" cy="6727342"/>
            <a:chOff x="0" y="0"/>
            <a:chExt cx="11631160" cy="6727341"/>
          </a:xfrm>
        </p:grpSpPr>
        <p:pic>
          <p:nvPicPr>
            <p:cNvPr id="611" name="IMG_3180.jpeg" descr="IMG_3180.jpeg"/>
            <p:cNvPicPr>
              <a:picLocks noChangeAspect="1"/>
            </p:cNvPicPr>
            <p:nvPr/>
          </p:nvPicPr>
          <p:blipFill>
            <a:blip r:embed="rId2"/>
            <a:srcRect t="7021" r="12427" b="26002"/>
            <a:stretch>
              <a:fillRect/>
            </a:stretch>
          </p:blipFill>
          <p:spPr>
            <a:xfrm>
              <a:off x="76200" y="63500"/>
              <a:ext cx="11491461" cy="6587642"/>
            </a:xfrm>
            <a:prstGeom prst="rect">
              <a:avLst/>
            </a:prstGeom>
            <a:ln>
              <a:noFill/>
            </a:ln>
            <a:effectLst/>
          </p:spPr>
        </p:pic>
        <p:pic>
          <p:nvPicPr>
            <p:cNvPr id="610" name="IMG_3180.jpeg" descr="IMG_3180.jpeg"/>
            <p:cNvPicPr>
              <a:picLocks/>
            </p:cNvPicPr>
            <p:nvPr/>
          </p:nvPicPr>
          <p:blipFill>
            <a:blip r:embed="rId3"/>
            <a:stretch>
              <a:fillRect/>
            </a:stretch>
          </p:blipFill>
          <p:spPr>
            <a:xfrm>
              <a:off x="0" y="-1"/>
              <a:ext cx="11631161" cy="6727343"/>
            </a:xfrm>
            <a:prstGeom prst="rect">
              <a:avLst/>
            </a:prstGeom>
            <a:effectLst/>
          </p:spPr>
        </p:pic>
      </p:grpSp>
      <p:sp>
        <p:nvSpPr>
          <p:cNvPr id="613" name="The Ark Encounter"/>
          <p:cNvSpPr txBox="1"/>
          <p:nvPr/>
        </p:nvSpPr>
        <p:spPr>
          <a:xfrm>
            <a:off x="8770348" y="6640673"/>
            <a:ext cx="3908315" cy="8080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Probably fewer than 50 kinds of dinosaurs had to be on the Ark (The New Answers Book, p. 168)."/>
          <p:cNvSpPr txBox="1"/>
          <p:nvPr/>
        </p:nvSpPr>
        <p:spPr>
          <a:xfrm>
            <a:off x="1556748" y="7803597"/>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60831">
              <a:lnSpc>
                <a:spcPct val="110000"/>
              </a:lnSpc>
              <a:defRPr sz="3264" cap="none">
                <a:solidFill>
                  <a:srgbClr val="94E3FE"/>
                </a:solidFill>
              </a:defRPr>
            </a:pPr>
            <a:r>
              <a:t>Probably fewer than 50 kinds of dinosaurs had to be on the Ark (</a:t>
            </a:r>
            <a:r>
              <a:rPr i="1"/>
              <a:t>The New Answers Book</a:t>
            </a:r>
            <a:r>
              <a:t>, p. 168).</a:t>
            </a:r>
          </a:p>
        </p:txBody>
      </p:sp>
      <p:grpSp>
        <p:nvGrpSpPr>
          <p:cNvPr id="618" name="IMG_3166.jpeg"/>
          <p:cNvGrpSpPr/>
          <p:nvPr/>
        </p:nvGrpSpPr>
        <p:grpSpPr>
          <a:xfrm>
            <a:off x="745526" y="587744"/>
            <a:ext cx="5201543" cy="4722136"/>
            <a:chOff x="0" y="0"/>
            <a:chExt cx="5201542" cy="4722135"/>
          </a:xfrm>
        </p:grpSpPr>
        <p:pic>
          <p:nvPicPr>
            <p:cNvPr id="617" name="IMG_3166.jpeg" descr="IMG_3166.jpeg"/>
            <p:cNvPicPr>
              <a:picLocks noChangeAspect="1"/>
            </p:cNvPicPr>
            <p:nvPr/>
          </p:nvPicPr>
          <p:blipFill>
            <a:blip r:embed="rId2"/>
            <a:srcRect l="8576" r="8576"/>
            <a:stretch>
              <a:fillRect/>
            </a:stretch>
          </p:blipFill>
          <p:spPr>
            <a:xfrm>
              <a:off x="76200" y="63500"/>
              <a:ext cx="5061843" cy="4582436"/>
            </a:xfrm>
            <a:prstGeom prst="rect">
              <a:avLst/>
            </a:prstGeom>
            <a:ln>
              <a:noFill/>
            </a:ln>
            <a:effectLst/>
          </p:spPr>
        </p:pic>
        <p:pic>
          <p:nvPicPr>
            <p:cNvPr id="616" name="IMG_3166.jpeg" descr="IMG_3166.jpeg"/>
            <p:cNvPicPr>
              <a:picLocks/>
            </p:cNvPicPr>
            <p:nvPr/>
          </p:nvPicPr>
          <p:blipFill>
            <a:blip r:embed="rId3"/>
            <a:stretch>
              <a:fillRect/>
            </a:stretch>
          </p:blipFill>
          <p:spPr>
            <a:xfrm>
              <a:off x="0" y="-1"/>
              <a:ext cx="5201543" cy="4722137"/>
            </a:xfrm>
            <a:prstGeom prst="rect">
              <a:avLst/>
            </a:prstGeom>
            <a:effectLst/>
          </p:spPr>
        </p:pic>
      </p:grpSp>
      <p:grpSp>
        <p:nvGrpSpPr>
          <p:cNvPr id="621" name="IMG_3171.jpeg"/>
          <p:cNvGrpSpPr/>
          <p:nvPr/>
        </p:nvGrpSpPr>
        <p:grpSpPr>
          <a:xfrm>
            <a:off x="6502399" y="517792"/>
            <a:ext cx="4800426" cy="4359008"/>
            <a:chOff x="0" y="0"/>
            <a:chExt cx="4800424" cy="4359007"/>
          </a:xfrm>
        </p:grpSpPr>
        <p:pic>
          <p:nvPicPr>
            <p:cNvPr id="620" name="IMG_3171.jpeg" descr="IMG_3171.jpeg"/>
            <p:cNvPicPr>
              <a:picLocks noChangeAspect="1"/>
            </p:cNvPicPr>
            <p:nvPr/>
          </p:nvPicPr>
          <p:blipFill>
            <a:blip r:embed="rId4"/>
            <a:srcRect r="17153"/>
            <a:stretch>
              <a:fillRect/>
            </a:stretch>
          </p:blipFill>
          <p:spPr>
            <a:xfrm>
              <a:off x="76200" y="63499"/>
              <a:ext cx="4660725" cy="4219309"/>
            </a:xfrm>
            <a:prstGeom prst="rect">
              <a:avLst/>
            </a:prstGeom>
            <a:ln>
              <a:noFill/>
            </a:ln>
            <a:effectLst/>
          </p:spPr>
        </p:pic>
        <p:pic>
          <p:nvPicPr>
            <p:cNvPr id="619" name="IMG_3171.jpeg" descr="IMG_3171.jpeg"/>
            <p:cNvPicPr>
              <a:picLocks/>
            </p:cNvPicPr>
            <p:nvPr/>
          </p:nvPicPr>
          <p:blipFill>
            <a:blip r:embed="rId5"/>
            <a:stretch>
              <a:fillRect/>
            </a:stretch>
          </p:blipFill>
          <p:spPr>
            <a:xfrm>
              <a:off x="-1" y="0"/>
              <a:ext cx="4800426" cy="4359008"/>
            </a:xfrm>
            <a:prstGeom prst="rect">
              <a:avLst/>
            </a:prstGeom>
            <a:effectLst/>
          </p:spPr>
        </p:pic>
      </p:grpSp>
      <p:grpSp>
        <p:nvGrpSpPr>
          <p:cNvPr id="624" name="IMG_3174.jpeg"/>
          <p:cNvGrpSpPr/>
          <p:nvPr/>
        </p:nvGrpSpPr>
        <p:grpSpPr>
          <a:xfrm>
            <a:off x="4568797" y="3650390"/>
            <a:ext cx="4333816" cy="3936591"/>
            <a:chOff x="0" y="0"/>
            <a:chExt cx="4333814" cy="3936589"/>
          </a:xfrm>
        </p:grpSpPr>
        <p:pic>
          <p:nvPicPr>
            <p:cNvPr id="623" name="IMG_3174.jpeg" descr="IMG_3174.jpeg"/>
            <p:cNvPicPr>
              <a:picLocks noChangeAspect="1"/>
            </p:cNvPicPr>
            <p:nvPr/>
          </p:nvPicPr>
          <p:blipFill>
            <a:blip r:embed="rId6"/>
            <a:srcRect l="3591" r="13562"/>
            <a:stretch>
              <a:fillRect/>
            </a:stretch>
          </p:blipFill>
          <p:spPr>
            <a:xfrm>
              <a:off x="76200" y="63500"/>
              <a:ext cx="4194115" cy="3796890"/>
            </a:xfrm>
            <a:prstGeom prst="rect">
              <a:avLst/>
            </a:prstGeom>
            <a:ln>
              <a:noFill/>
            </a:ln>
            <a:effectLst/>
          </p:spPr>
        </p:pic>
        <p:pic>
          <p:nvPicPr>
            <p:cNvPr id="622" name="IMG_3174.jpeg" descr="IMG_3174.jpeg"/>
            <p:cNvPicPr>
              <a:picLocks/>
            </p:cNvPicPr>
            <p:nvPr/>
          </p:nvPicPr>
          <p:blipFill>
            <a:blip r:embed="rId7"/>
            <a:stretch>
              <a:fillRect/>
            </a:stretch>
          </p:blipFill>
          <p:spPr>
            <a:xfrm>
              <a:off x="0" y="0"/>
              <a:ext cx="4333815" cy="3936591"/>
            </a:xfrm>
            <a:prstGeom prst="rect">
              <a:avLst/>
            </a:prstGeom>
            <a:effectLst/>
          </p:spPr>
        </p:pic>
      </p:gr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Most of the dinosaurs were not big. The average size was about that of a sheep."/>
          <p:cNvSpPr txBox="1"/>
          <p:nvPr/>
        </p:nvSpPr>
        <p:spPr>
          <a:xfrm>
            <a:off x="1556748" y="7936073"/>
            <a:ext cx="9891304" cy="1314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Most of the dinosaurs were not big. The average size was about that of a sheep.</a:t>
            </a:r>
          </a:p>
        </p:txBody>
      </p:sp>
      <p:grpSp>
        <p:nvGrpSpPr>
          <p:cNvPr id="629" name="IMG_3166.jpeg"/>
          <p:cNvGrpSpPr/>
          <p:nvPr/>
        </p:nvGrpSpPr>
        <p:grpSpPr>
          <a:xfrm>
            <a:off x="745526" y="587744"/>
            <a:ext cx="5201543" cy="4722136"/>
            <a:chOff x="0" y="0"/>
            <a:chExt cx="5201542" cy="4722135"/>
          </a:xfrm>
        </p:grpSpPr>
        <p:pic>
          <p:nvPicPr>
            <p:cNvPr id="628" name="IMG_3166.jpeg" descr="IMG_3166.jpeg"/>
            <p:cNvPicPr>
              <a:picLocks noChangeAspect="1"/>
            </p:cNvPicPr>
            <p:nvPr/>
          </p:nvPicPr>
          <p:blipFill>
            <a:blip r:embed="rId2"/>
            <a:srcRect l="8576" r="8576"/>
            <a:stretch>
              <a:fillRect/>
            </a:stretch>
          </p:blipFill>
          <p:spPr>
            <a:xfrm>
              <a:off x="76200" y="63500"/>
              <a:ext cx="5061843" cy="4582436"/>
            </a:xfrm>
            <a:prstGeom prst="rect">
              <a:avLst/>
            </a:prstGeom>
            <a:ln>
              <a:noFill/>
            </a:ln>
            <a:effectLst/>
          </p:spPr>
        </p:pic>
        <p:pic>
          <p:nvPicPr>
            <p:cNvPr id="627" name="IMG_3166.jpeg" descr="IMG_3166.jpeg"/>
            <p:cNvPicPr>
              <a:picLocks/>
            </p:cNvPicPr>
            <p:nvPr/>
          </p:nvPicPr>
          <p:blipFill>
            <a:blip r:embed="rId3"/>
            <a:stretch>
              <a:fillRect/>
            </a:stretch>
          </p:blipFill>
          <p:spPr>
            <a:xfrm>
              <a:off x="0" y="-1"/>
              <a:ext cx="5201543" cy="4722137"/>
            </a:xfrm>
            <a:prstGeom prst="rect">
              <a:avLst/>
            </a:prstGeom>
            <a:effectLst/>
          </p:spPr>
        </p:pic>
      </p:grpSp>
      <p:grpSp>
        <p:nvGrpSpPr>
          <p:cNvPr id="632" name="IMG_3171.jpeg"/>
          <p:cNvGrpSpPr/>
          <p:nvPr/>
        </p:nvGrpSpPr>
        <p:grpSpPr>
          <a:xfrm>
            <a:off x="6502399" y="517792"/>
            <a:ext cx="4800426" cy="4359008"/>
            <a:chOff x="0" y="0"/>
            <a:chExt cx="4800424" cy="4359007"/>
          </a:xfrm>
        </p:grpSpPr>
        <p:pic>
          <p:nvPicPr>
            <p:cNvPr id="631" name="IMG_3171.jpeg" descr="IMG_3171.jpeg"/>
            <p:cNvPicPr>
              <a:picLocks noChangeAspect="1"/>
            </p:cNvPicPr>
            <p:nvPr/>
          </p:nvPicPr>
          <p:blipFill>
            <a:blip r:embed="rId4"/>
            <a:srcRect r="17153"/>
            <a:stretch>
              <a:fillRect/>
            </a:stretch>
          </p:blipFill>
          <p:spPr>
            <a:xfrm>
              <a:off x="76200" y="63499"/>
              <a:ext cx="4660725" cy="4219309"/>
            </a:xfrm>
            <a:prstGeom prst="rect">
              <a:avLst/>
            </a:prstGeom>
            <a:ln>
              <a:noFill/>
            </a:ln>
            <a:effectLst/>
          </p:spPr>
        </p:pic>
        <p:pic>
          <p:nvPicPr>
            <p:cNvPr id="630" name="IMG_3171.jpeg" descr="IMG_3171.jpeg"/>
            <p:cNvPicPr>
              <a:picLocks/>
            </p:cNvPicPr>
            <p:nvPr/>
          </p:nvPicPr>
          <p:blipFill>
            <a:blip r:embed="rId5"/>
            <a:stretch>
              <a:fillRect/>
            </a:stretch>
          </p:blipFill>
          <p:spPr>
            <a:xfrm>
              <a:off x="-1" y="0"/>
              <a:ext cx="4800426" cy="4359008"/>
            </a:xfrm>
            <a:prstGeom prst="rect">
              <a:avLst/>
            </a:prstGeom>
            <a:effectLst/>
          </p:spPr>
        </p:pic>
      </p:grpSp>
      <p:grpSp>
        <p:nvGrpSpPr>
          <p:cNvPr id="635" name="IMG_3174.jpeg"/>
          <p:cNvGrpSpPr/>
          <p:nvPr/>
        </p:nvGrpSpPr>
        <p:grpSpPr>
          <a:xfrm>
            <a:off x="4568797" y="3650390"/>
            <a:ext cx="4333816" cy="3936591"/>
            <a:chOff x="0" y="0"/>
            <a:chExt cx="4333814" cy="3936589"/>
          </a:xfrm>
        </p:grpSpPr>
        <p:pic>
          <p:nvPicPr>
            <p:cNvPr id="634" name="IMG_3174.jpeg" descr="IMG_3174.jpeg"/>
            <p:cNvPicPr>
              <a:picLocks noChangeAspect="1"/>
            </p:cNvPicPr>
            <p:nvPr/>
          </p:nvPicPr>
          <p:blipFill>
            <a:blip r:embed="rId6"/>
            <a:srcRect l="3591" r="13562"/>
            <a:stretch>
              <a:fillRect/>
            </a:stretch>
          </p:blipFill>
          <p:spPr>
            <a:xfrm>
              <a:off x="76200" y="63500"/>
              <a:ext cx="4194115" cy="3796890"/>
            </a:xfrm>
            <a:prstGeom prst="rect">
              <a:avLst/>
            </a:prstGeom>
            <a:ln>
              <a:noFill/>
            </a:ln>
            <a:effectLst/>
          </p:spPr>
        </p:pic>
        <p:pic>
          <p:nvPicPr>
            <p:cNvPr id="633" name="IMG_3174.jpeg" descr="IMG_3174.jpeg"/>
            <p:cNvPicPr>
              <a:picLocks/>
            </p:cNvPicPr>
            <p:nvPr/>
          </p:nvPicPr>
          <p:blipFill>
            <a:blip r:embed="rId7"/>
            <a:stretch>
              <a:fillRect/>
            </a:stretch>
          </p:blipFill>
          <p:spPr>
            <a:xfrm>
              <a:off x="0" y="0"/>
              <a:ext cx="4333815" cy="3936591"/>
            </a:xfrm>
            <a:prstGeom prst="rect">
              <a:avLst/>
            </a:prstGeom>
            <a:effectLst/>
          </p:spPr>
        </p:pic>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The large dinosaurs would have been brought into the Ark as juveniles, which were small."/>
          <p:cNvSpPr txBox="1"/>
          <p:nvPr/>
        </p:nvSpPr>
        <p:spPr>
          <a:xfrm>
            <a:off x="1468651" y="7377949"/>
            <a:ext cx="10067498" cy="17843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large dinosaurs would have been brought into the Ark as juveniles, which were small. </a:t>
            </a:r>
          </a:p>
        </p:txBody>
      </p:sp>
      <p:grpSp>
        <p:nvGrpSpPr>
          <p:cNvPr id="640" name="IMG_3180.jpeg"/>
          <p:cNvGrpSpPr/>
          <p:nvPr/>
        </p:nvGrpSpPr>
        <p:grpSpPr>
          <a:xfrm>
            <a:off x="2405699" y="467363"/>
            <a:ext cx="8193401" cy="6714798"/>
            <a:chOff x="0" y="0"/>
            <a:chExt cx="8193399" cy="6714796"/>
          </a:xfrm>
        </p:grpSpPr>
        <p:pic>
          <p:nvPicPr>
            <p:cNvPr id="639" name="IMG_3180.jpeg" descr="IMG_3180.jpeg"/>
            <p:cNvPicPr>
              <a:picLocks noChangeAspect="1"/>
            </p:cNvPicPr>
            <p:nvPr/>
          </p:nvPicPr>
          <p:blipFill>
            <a:blip r:embed="rId2"/>
            <a:srcRect l="29209" t="8530" r="12091" b="27534"/>
            <a:stretch>
              <a:fillRect/>
            </a:stretch>
          </p:blipFill>
          <p:spPr>
            <a:xfrm>
              <a:off x="76200" y="63500"/>
              <a:ext cx="8053700" cy="6575097"/>
            </a:xfrm>
            <a:prstGeom prst="rect">
              <a:avLst/>
            </a:prstGeom>
            <a:ln>
              <a:noFill/>
            </a:ln>
            <a:effectLst/>
          </p:spPr>
        </p:pic>
        <p:pic>
          <p:nvPicPr>
            <p:cNvPr id="638" name="IMG_3180.jpeg" descr="IMG_3180.jpeg"/>
            <p:cNvPicPr>
              <a:picLocks/>
            </p:cNvPicPr>
            <p:nvPr/>
          </p:nvPicPr>
          <p:blipFill>
            <a:blip r:embed="rId3"/>
            <a:stretch>
              <a:fillRect/>
            </a:stretch>
          </p:blipFill>
          <p:spPr>
            <a:xfrm>
              <a:off x="-1" y="0"/>
              <a:ext cx="8193401" cy="6714797"/>
            </a:xfrm>
            <a:prstGeom prst="rect">
              <a:avLst/>
            </a:prstGeom>
            <a:effectLst/>
          </p:spPr>
        </p:pic>
      </p:grpSp>
      <p:sp>
        <p:nvSpPr>
          <p:cNvPr id="641" name="The Ark Encounter"/>
          <p:cNvSpPr txBox="1"/>
          <p:nvPr/>
        </p:nvSpPr>
        <p:spPr>
          <a:xfrm>
            <a:off x="2013948" y="6589873"/>
            <a:ext cx="3908315" cy="8080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Baby Tyrannosaur"/>
          <p:cNvSpPr txBox="1"/>
          <p:nvPr/>
        </p:nvSpPr>
        <p:spPr>
          <a:xfrm>
            <a:off x="1980473" y="8119630"/>
            <a:ext cx="8812020" cy="9439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Baby Tyrannosaur</a:t>
            </a:r>
          </a:p>
        </p:txBody>
      </p:sp>
      <p:grpSp>
        <p:nvGrpSpPr>
          <p:cNvPr id="646" name="IMG_3227.jpeg"/>
          <p:cNvGrpSpPr/>
          <p:nvPr/>
        </p:nvGrpSpPr>
        <p:grpSpPr>
          <a:xfrm>
            <a:off x="1381463" y="636323"/>
            <a:ext cx="10010039" cy="7351061"/>
            <a:chOff x="0" y="0"/>
            <a:chExt cx="10010037" cy="7351059"/>
          </a:xfrm>
        </p:grpSpPr>
        <p:pic>
          <p:nvPicPr>
            <p:cNvPr id="645" name="IMG_3227.jpeg" descr="IMG_3227.jpeg"/>
            <p:cNvPicPr>
              <a:picLocks noChangeAspect="1"/>
            </p:cNvPicPr>
            <p:nvPr/>
          </p:nvPicPr>
          <p:blipFill>
            <a:blip r:embed="rId2"/>
            <a:srcRect l="4098" r="4098" b="10571"/>
            <a:stretch>
              <a:fillRect/>
            </a:stretch>
          </p:blipFill>
          <p:spPr>
            <a:xfrm>
              <a:off x="76200" y="63500"/>
              <a:ext cx="9870338" cy="7211360"/>
            </a:xfrm>
            <a:prstGeom prst="rect">
              <a:avLst/>
            </a:prstGeom>
            <a:ln>
              <a:noFill/>
            </a:ln>
            <a:effectLst/>
          </p:spPr>
        </p:pic>
        <p:pic>
          <p:nvPicPr>
            <p:cNvPr id="644" name="IMG_3227.jpeg" descr="IMG_3227.jpeg"/>
            <p:cNvPicPr>
              <a:picLocks/>
            </p:cNvPicPr>
            <p:nvPr/>
          </p:nvPicPr>
          <p:blipFill>
            <a:blip r:embed="rId3"/>
            <a:stretch>
              <a:fillRect/>
            </a:stretch>
          </p:blipFill>
          <p:spPr>
            <a:xfrm>
              <a:off x="-1" y="0"/>
              <a:ext cx="10010039" cy="7351060"/>
            </a:xfrm>
            <a:prstGeom prst="rect">
              <a:avLst/>
            </a:prstGeom>
            <a:effectLst/>
          </p:spPr>
        </p:pic>
      </p:grpSp>
      <p:sp>
        <p:nvSpPr>
          <p:cNvPr id="647" name="The Ark Encounter"/>
          <p:cNvSpPr txBox="1"/>
          <p:nvPr/>
        </p:nvSpPr>
        <p:spPr>
          <a:xfrm>
            <a:off x="921748" y="849473"/>
            <a:ext cx="4671208" cy="1009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400" cap="none">
                <a:solidFill>
                  <a:srgbClr val="FFFFFF"/>
                </a:solidFill>
              </a:defRPr>
            </a:lvl1pPr>
          </a:lstStyle>
          <a:p>
            <a:r>
              <a:t>The Ark Encounter</a:t>
            </a:r>
          </a:p>
        </p:txBody>
      </p:sp>
      <p:sp>
        <p:nvSpPr>
          <p:cNvPr id="648" name="The Ark Encounter"/>
          <p:cNvSpPr txBox="1"/>
          <p:nvPr/>
        </p:nvSpPr>
        <p:spPr>
          <a:xfrm>
            <a:off x="7862943" y="7402673"/>
            <a:ext cx="3908315" cy="8080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 name="Adult Tyrannosaur"/>
          <p:cNvSpPr txBox="1"/>
          <p:nvPr/>
        </p:nvSpPr>
        <p:spPr>
          <a:xfrm>
            <a:off x="2096390" y="7963055"/>
            <a:ext cx="8812020" cy="17843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Adult Tyrannosaur</a:t>
            </a:r>
          </a:p>
        </p:txBody>
      </p:sp>
      <p:grpSp>
        <p:nvGrpSpPr>
          <p:cNvPr id="653" name="creation museum 2nd batch david (117).jpeg"/>
          <p:cNvGrpSpPr/>
          <p:nvPr/>
        </p:nvGrpSpPr>
        <p:grpSpPr>
          <a:xfrm>
            <a:off x="1820583" y="768799"/>
            <a:ext cx="9363635" cy="7086213"/>
            <a:chOff x="0" y="0"/>
            <a:chExt cx="9363633" cy="7086211"/>
          </a:xfrm>
        </p:grpSpPr>
        <p:pic>
          <p:nvPicPr>
            <p:cNvPr id="652" name="creation museum 2nd batch david (117).jpeg" descr="creation museum 2nd batch david (117).jpeg"/>
            <p:cNvPicPr>
              <a:picLocks noChangeAspect="1"/>
            </p:cNvPicPr>
            <p:nvPr/>
          </p:nvPicPr>
          <p:blipFill>
            <a:blip r:embed="rId2"/>
            <a:srcRect l="205" r="205"/>
            <a:stretch>
              <a:fillRect/>
            </a:stretch>
          </p:blipFill>
          <p:spPr>
            <a:xfrm>
              <a:off x="76200" y="63500"/>
              <a:ext cx="9223934" cy="6946512"/>
            </a:xfrm>
            <a:prstGeom prst="rect">
              <a:avLst/>
            </a:prstGeom>
            <a:ln>
              <a:noFill/>
            </a:ln>
            <a:effectLst/>
          </p:spPr>
        </p:pic>
        <p:pic>
          <p:nvPicPr>
            <p:cNvPr id="651" name="creation museum 2nd batch david (117).jpeg" descr="creation museum 2nd batch david (117).jpeg"/>
            <p:cNvPicPr>
              <a:picLocks/>
            </p:cNvPicPr>
            <p:nvPr/>
          </p:nvPicPr>
          <p:blipFill>
            <a:blip r:embed="rId3"/>
            <a:stretch>
              <a:fillRect/>
            </a:stretch>
          </p:blipFill>
          <p:spPr>
            <a:xfrm>
              <a:off x="0" y="0"/>
              <a:ext cx="9363634" cy="7086212"/>
            </a:xfrm>
            <a:prstGeom prst="rect">
              <a:avLst/>
            </a:prstGeom>
            <a:effectLst/>
          </p:spPr>
        </p:pic>
      </p:grpSp>
      <p:sp>
        <p:nvSpPr>
          <p:cNvPr id="654" name="Creation Museum"/>
          <p:cNvSpPr txBox="1"/>
          <p:nvPr/>
        </p:nvSpPr>
        <p:spPr>
          <a:xfrm>
            <a:off x="8065696" y="6996273"/>
            <a:ext cx="3037869" cy="9211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Creation Museum</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8" name="IMG_3200.jpeg"/>
          <p:cNvGrpSpPr/>
          <p:nvPr/>
        </p:nvGrpSpPr>
        <p:grpSpPr>
          <a:xfrm>
            <a:off x="1233118" y="556383"/>
            <a:ext cx="10538563" cy="7172251"/>
            <a:chOff x="0" y="0"/>
            <a:chExt cx="10538561" cy="7172249"/>
          </a:xfrm>
        </p:grpSpPr>
        <p:pic>
          <p:nvPicPr>
            <p:cNvPr id="657" name="IMG_3200.jpeg" descr="IMG_3200.jpeg"/>
            <p:cNvPicPr>
              <a:picLocks noChangeAspect="1"/>
            </p:cNvPicPr>
            <p:nvPr/>
          </p:nvPicPr>
          <p:blipFill>
            <a:blip r:embed="rId2"/>
            <a:srcRect t="5084" b="4744"/>
            <a:stretch>
              <a:fillRect/>
            </a:stretch>
          </p:blipFill>
          <p:spPr>
            <a:xfrm>
              <a:off x="76200" y="63500"/>
              <a:ext cx="10398862" cy="7032550"/>
            </a:xfrm>
            <a:prstGeom prst="rect">
              <a:avLst/>
            </a:prstGeom>
            <a:ln>
              <a:noFill/>
            </a:ln>
            <a:effectLst/>
          </p:spPr>
        </p:pic>
        <p:pic>
          <p:nvPicPr>
            <p:cNvPr id="656" name="IMG_3200.jpeg" descr="IMG_3200.jpeg"/>
            <p:cNvPicPr>
              <a:picLocks/>
            </p:cNvPicPr>
            <p:nvPr/>
          </p:nvPicPr>
          <p:blipFill>
            <a:blip r:embed="rId3"/>
            <a:stretch>
              <a:fillRect/>
            </a:stretch>
          </p:blipFill>
          <p:spPr>
            <a:xfrm>
              <a:off x="-1" y="-1"/>
              <a:ext cx="10538563" cy="7172251"/>
            </a:xfrm>
            <a:prstGeom prst="rect">
              <a:avLst/>
            </a:prstGeom>
            <a:effectLst/>
          </p:spPr>
        </p:pic>
      </p:grpSp>
      <p:sp>
        <p:nvSpPr>
          <p:cNvPr id="659" name="The Flood of Noah’s day is a warning that God will judge all men who do not repent."/>
          <p:cNvSpPr txBox="1"/>
          <p:nvPr/>
        </p:nvSpPr>
        <p:spPr>
          <a:xfrm>
            <a:off x="1556748" y="7869835"/>
            <a:ext cx="9891304" cy="1314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Flood of Noah’s day is a warning that God will judge all men who do not repent.</a:t>
            </a:r>
          </a:p>
        </p:txBody>
      </p:sp>
      <p:sp>
        <p:nvSpPr>
          <p:cNvPr id="660" name="The Ark Encounter"/>
          <p:cNvSpPr txBox="1"/>
          <p:nvPr/>
        </p:nvSpPr>
        <p:spPr>
          <a:xfrm>
            <a:off x="8135348" y="7097873"/>
            <a:ext cx="3908315" cy="8080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4" name="IMG_3201.jpeg"/>
          <p:cNvGrpSpPr/>
          <p:nvPr/>
        </p:nvGrpSpPr>
        <p:grpSpPr>
          <a:xfrm>
            <a:off x="1233119" y="1290675"/>
            <a:ext cx="10538562" cy="7172250"/>
            <a:chOff x="0" y="0"/>
            <a:chExt cx="10538561" cy="7172249"/>
          </a:xfrm>
        </p:grpSpPr>
        <p:pic>
          <p:nvPicPr>
            <p:cNvPr id="663" name="IMG_3201.jpeg" descr="IMG_3201.jpeg"/>
            <p:cNvPicPr>
              <a:picLocks noChangeAspect="1"/>
            </p:cNvPicPr>
            <p:nvPr/>
          </p:nvPicPr>
          <p:blipFill>
            <a:blip r:embed="rId2"/>
            <a:srcRect t="4914" b="4914"/>
            <a:stretch>
              <a:fillRect/>
            </a:stretch>
          </p:blipFill>
          <p:spPr>
            <a:xfrm>
              <a:off x="76200" y="63500"/>
              <a:ext cx="10398862" cy="7032550"/>
            </a:xfrm>
            <a:prstGeom prst="rect">
              <a:avLst/>
            </a:prstGeom>
            <a:ln>
              <a:noFill/>
            </a:ln>
            <a:effectLst/>
          </p:spPr>
        </p:pic>
        <p:pic>
          <p:nvPicPr>
            <p:cNvPr id="662" name="IMG_3201.jpeg" descr="IMG_3201.jpeg"/>
            <p:cNvPicPr>
              <a:picLocks/>
            </p:cNvPicPr>
            <p:nvPr/>
          </p:nvPicPr>
          <p:blipFill>
            <a:blip r:embed="rId3"/>
            <a:stretch>
              <a:fillRect/>
            </a:stretch>
          </p:blipFill>
          <p:spPr>
            <a:xfrm>
              <a:off x="-1" y="-1"/>
              <a:ext cx="10538563" cy="7172251"/>
            </a:xfrm>
            <a:prstGeom prst="rect">
              <a:avLst/>
            </a:prstGeom>
            <a:effectLst/>
          </p:spPr>
        </p:pic>
      </p:grpSp>
      <p:sp>
        <p:nvSpPr>
          <p:cNvPr id="665" name="The Ark Encounter"/>
          <p:cNvSpPr txBox="1"/>
          <p:nvPr/>
        </p:nvSpPr>
        <p:spPr>
          <a:xfrm>
            <a:off x="1048748" y="7783673"/>
            <a:ext cx="3908315" cy="8080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b="0" cap="none">
                <a:solidFill>
                  <a:srgbClr val="FFFFFF"/>
                </a:solidFill>
              </a:defRPr>
            </a:lvl1pPr>
          </a:lstStyle>
          <a:p>
            <a:r>
              <a:t>The Ark Encounter</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9" name="noah building ark pppas0425 goodsalt.jpg"/>
          <p:cNvGrpSpPr/>
          <p:nvPr/>
        </p:nvGrpSpPr>
        <p:grpSpPr>
          <a:xfrm>
            <a:off x="604691" y="662029"/>
            <a:ext cx="11795419" cy="5838742"/>
            <a:chOff x="0" y="0"/>
            <a:chExt cx="11795418" cy="5838740"/>
          </a:xfrm>
        </p:grpSpPr>
        <p:pic>
          <p:nvPicPr>
            <p:cNvPr id="668" name="noah building ark pppas0425 goodsalt.jpg" descr="noah building ark pppas0425 goodsalt.jpg"/>
            <p:cNvPicPr>
              <a:picLocks noChangeAspect="1"/>
            </p:cNvPicPr>
            <p:nvPr/>
          </p:nvPicPr>
          <p:blipFill>
            <a:blip r:embed="rId2"/>
            <a:srcRect t="14440" b="14440"/>
            <a:stretch>
              <a:fillRect/>
            </a:stretch>
          </p:blipFill>
          <p:spPr>
            <a:xfrm>
              <a:off x="76200" y="63500"/>
              <a:ext cx="11655719" cy="5699041"/>
            </a:xfrm>
            <a:prstGeom prst="rect">
              <a:avLst/>
            </a:prstGeom>
            <a:ln>
              <a:noFill/>
            </a:ln>
            <a:effectLst/>
          </p:spPr>
        </p:pic>
        <p:pic>
          <p:nvPicPr>
            <p:cNvPr id="667" name="noah building ark pppas0425 goodsalt.jpg" descr="noah building ark pppas0425 goodsalt.jpg"/>
            <p:cNvPicPr>
              <a:picLocks/>
            </p:cNvPicPr>
            <p:nvPr/>
          </p:nvPicPr>
          <p:blipFill>
            <a:blip r:embed="rId3"/>
            <a:stretch>
              <a:fillRect/>
            </a:stretch>
          </p:blipFill>
          <p:spPr>
            <a:xfrm>
              <a:off x="0" y="0"/>
              <a:ext cx="11795419" cy="5838741"/>
            </a:xfrm>
            <a:prstGeom prst="rect">
              <a:avLst/>
            </a:prstGeom>
            <a:effectLst/>
          </p:spPr>
        </p:pic>
      </p:grpSp>
      <p:sp>
        <p:nvSpPr>
          <p:cNvPr id="670" name="When God called Noah, He told Noah that He would wait only 120 more years before the judgment. “And the Lord said, My spirit shall not always strive with man, for that he also is flesh: yet his days shall be a hundred and twenty years” (Ge. 6:3)."/>
          <p:cNvSpPr txBox="1"/>
          <p:nvPr/>
        </p:nvSpPr>
        <p:spPr>
          <a:xfrm>
            <a:off x="1033788" y="6640436"/>
            <a:ext cx="10937224" cy="26530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54990">
              <a:lnSpc>
                <a:spcPct val="110000"/>
              </a:lnSpc>
              <a:defRPr sz="3230" cap="none">
                <a:solidFill>
                  <a:srgbClr val="94E3FE"/>
                </a:solidFill>
              </a:defRPr>
            </a:pPr>
            <a:r>
              <a:t>When God called Noah, He told Noah that He would wait only 120 more years before the judgment. </a:t>
            </a:r>
            <a:r>
              <a:rPr>
                <a:solidFill>
                  <a:srgbClr val="FFFFFF"/>
                </a:solidFill>
              </a:rPr>
              <a:t>“And the Lord said, My spirit shall not always strive with man, for that he also is flesh: yet his days shall be a hundred and twenty years” (Ge. 6:3).</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 name="While he was building the ark, Noah preached and warned the people to repent. “God … saved Noah the eighth person, a preacher of righteousness” (2 Pe. 2:5)."/>
          <p:cNvSpPr txBox="1"/>
          <p:nvPr/>
        </p:nvSpPr>
        <p:spPr>
          <a:xfrm>
            <a:off x="1635004" y="7021833"/>
            <a:ext cx="9734792" cy="23362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94E3FE"/>
                </a:solidFill>
              </a:defRPr>
            </a:pPr>
            <a:r>
              <a:t>While he was building the ark, Noah preached and warned the people to repent. </a:t>
            </a:r>
            <a:r>
              <a:rPr>
                <a:solidFill>
                  <a:srgbClr val="FFFFFF"/>
                </a:solidFill>
              </a:rPr>
              <a:t>“God … saved Noah the eighth person, a preacher of righteousness</a:t>
            </a:r>
            <a:r>
              <a:rPr b="0">
                <a:solidFill>
                  <a:srgbClr val="FFFFFF"/>
                </a:solidFill>
              </a:rPr>
              <a:t>” </a:t>
            </a:r>
            <a:r>
              <a:rPr>
                <a:solidFill>
                  <a:srgbClr val="FFFFFF"/>
                </a:solidFill>
              </a:rPr>
              <a:t>(2 Pe. 2:5).</a:t>
            </a:r>
          </a:p>
        </p:txBody>
      </p:sp>
      <p:grpSp>
        <p:nvGrpSpPr>
          <p:cNvPr id="675" name="noah-and-the-people preaching.jpeg"/>
          <p:cNvGrpSpPr/>
          <p:nvPr/>
        </p:nvGrpSpPr>
        <p:grpSpPr>
          <a:xfrm>
            <a:off x="2071786" y="415463"/>
            <a:ext cx="8861228" cy="6524986"/>
            <a:chOff x="0" y="0"/>
            <a:chExt cx="8861226" cy="6524984"/>
          </a:xfrm>
        </p:grpSpPr>
        <p:pic>
          <p:nvPicPr>
            <p:cNvPr id="674" name="noah-and-the-people preaching.jpeg" descr="noah-and-the-people preaching.jpeg"/>
            <p:cNvPicPr>
              <a:picLocks noChangeAspect="1"/>
            </p:cNvPicPr>
            <p:nvPr/>
          </p:nvPicPr>
          <p:blipFill>
            <a:blip r:embed="rId2"/>
            <a:srcRect t="1860"/>
            <a:stretch>
              <a:fillRect/>
            </a:stretch>
          </p:blipFill>
          <p:spPr>
            <a:xfrm>
              <a:off x="76199" y="63500"/>
              <a:ext cx="8721528" cy="6385285"/>
            </a:xfrm>
            <a:prstGeom prst="rect">
              <a:avLst/>
            </a:prstGeom>
            <a:ln>
              <a:noFill/>
            </a:ln>
            <a:effectLst/>
          </p:spPr>
        </p:pic>
        <p:pic>
          <p:nvPicPr>
            <p:cNvPr id="673" name="noah-and-the-people preaching.jpeg" descr="noah-and-the-people preaching.jpeg"/>
            <p:cNvPicPr>
              <a:picLocks/>
            </p:cNvPicPr>
            <p:nvPr/>
          </p:nvPicPr>
          <p:blipFill>
            <a:blip r:embed="rId3"/>
            <a:stretch>
              <a:fillRect/>
            </a:stretch>
          </p:blipFill>
          <p:spPr>
            <a:xfrm>
              <a:off x="-1" y="-1"/>
              <a:ext cx="8861228" cy="6524986"/>
            </a:xfrm>
            <a:prstGeom prst="rect">
              <a:avLst/>
            </a:prstGeom>
            <a:effectLst/>
          </p:spPr>
        </p:pic>
      </p:gr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 name="Noah invited the people to find safety in the ark before it was too late."/>
          <p:cNvSpPr txBox="1"/>
          <p:nvPr/>
        </p:nvSpPr>
        <p:spPr>
          <a:xfrm>
            <a:off x="2160616" y="7504036"/>
            <a:ext cx="8292150" cy="17122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Noah invited the people to find safety in the ark before it was too late.</a:t>
            </a:r>
          </a:p>
        </p:txBody>
      </p:sp>
      <p:grpSp>
        <p:nvGrpSpPr>
          <p:cNvPr id="680" name="noah inviting people into ark rhpas0361 goodsalt.jpg"/>
          <p:cNvGrpSpPr/>
          <p:nvPr/>
        </p:nvGrpSpPr>
        <p:grpSpPr>
          <a:xfrm>
            <a:off x="1556747" y="556383"/>
            <a:ext cx="9891305" cy="6734524"/>
            <a:chOff x="0" y="0"/>
            <a:chExt cx="9891303" cy="6734522"/>
          </a:xfrm>
        </p:grpSpPr>
        <p:pic>
          <p:nvPicPr>
            <p:cNvPr id="679" name="noah inviting people into ark rhpas0361 goodsalt.jpg" descr="noah inviting people into ark rhpas0361 goodsalt.jpg"/>
            <p:cNvPicPr>
              <a:picLocks noChangeAspect="1"/>
            </p:cNvPicPr>
            <p:nvPr/>
          </p:nvPicPr>
          <p:blipFill>
            <a:blip r:embed="rId2"/>
            <a:srcRect l="758" r="758"/>
            <a:stretch>
              <a:fillRect/>
            </a:stretch>
          </p:blipFill>
          <p:spPr>
            <a:xfrm>
              <a:off x="76200" y="63500"/>
              <a:ext cx="9751604" cy="6594823"/>
            </a:xfrm>
            <a:prstGeom prst="rect">
              <a:avLst/>
            </a:prstGeom>
            <a:ln>
              <a:noFill/>
            </a:ln>
            <a:effectLst/>
          </p:spPr>
        </p:pic>
        <p:pic>
          <p:nvPicPr>
            <p:cNvPr id="678" name="noah inviting people into ark rhpas0361 goodsalt.jpg" descr="noah inviting people into ark rhpas0361 goodsalt.jpg"/>
            <p:cNvPicPr>
              <a:picLocks/>
            </p:cNvPicPr>
            <p:nvPr/>
          </p:nvPicPr>
          <p:blipFill>
            <a:blip r:embed="rId3"/>
            <a:stretch>
              <a:fillRect/>
            </a:stretch>
          </p:blipFill>
          <p:spPr>
            <a:xfrm>
              <a:off x="0" y="0"/>
              <a:ext cx="9891305" cy="6734523"/>
            </a:xfrm>
            <a:prstGeom prst="rect">
              <a:avLst/>
            </a:prstGeom>
            <a:effectLst/>
          </p:spPr>
        </p:pic>
      </p:gr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2" name="“the longsuffering of God waited in the days of Noah, while the ark was a preparing” (1 Pe. 3:20)."/>
          <p:cNvSpPr txBox="1"/>
          <p:nvPr/>
        </p:nvSpPr>
        <p:spPr>
          <a:xfrm>
            <a:off x="2160616" y="7402436"/>
            <a:ext cx="8292150" cy="17122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FFFFFF"/>
                </a:solidFill>
              </a:defRPr>
            </a:lvl1pPr>
          </a:lstStyle>
          <a:p>
            <a:r>
              <a:t>“the longsuffering of God waited in the days of Noah, while the ark was a preparing” (1 Pe. 3:20).</a:t>
            </a:r>
          </a:p>
        </p:txBody>
      </p:sp>
      <p:grpSp>
        <p:nvGrpSpPr>
          <p:cNvPr id="685" name="noah inviting people into ark rhpas0361 goodsalt.jpg"/>
          <p:cNvGrpSpPr/>
          <p:nvPr/>
        </p:nvGrpSpPr>
        <p:grpSpPr>
          <a:xfrm>
            <a:off x="1556747" y="556383"/>
            <a:ext cx="9891305" cy="6734524"/>
            <a:chOff x="0" y="0"/>
            <a:chExt cx="9891303" cy="6734522"/>
          </a:xfrm>
        </p:grpSpPr>
        <p:pic>
          <p:nvPicPr>
            <p:cNvPr id="684" name="noah inviting people into ark rhpas0361 goodsalt.jpg" descr="noah inviting people into ark rhpas0361 goodsalt.jpg"/>
            <p:cNvPicPr>
              <a:picLocks noChangeAspect="1"/>
            </p:cNvPicPr>
            <p:nvPr/>
          </p:nvPicPr>
          <p:blipFill>
            <a:blip r:embed="rId2"/>
            <a:srcRect l="758" r="758"/>
            <a:stretch>
              <a:fillRect/>
            </a:stretch>
          </p:blipFill>
          <p:spPr>
            <a:xfrm>
              <a:off x="76200" y="63500"/>
              <a:ext cx="9751604" cy="6594823"/>
            </a:xfrm>
            <a:prstGeom prst="rect">
              <a:avLst/>
            </a:prstGeom>
            <a:ln>
              <a:noFill/>
            </a:ln>
            <a:effectLst/>
          </p:spPr>
        </p:pic>
        <p:pic>
          <p:nvPicPr>
            <p:cNvPr id="683" name="noah inviting people into ark rhpas0361 goodsalt.jpg" descr="noah inviting people into ark rhpas0361 goodsalt.jpg"/>
            <p:cNvPicPr>
              <a:picLocks/>
            </p:cNvPicPr>
            <p:nvPr/>
          </p:nvPicPr>
          <p:blipFill>
            <a:blip r:embed="rId3"/>
            <a:stretch>
              <a:fillRect/>
            </a:stretch>
          </p:blipFill>
          <p:spPr>
            <a:xfrm>
              <a:off x="0" y="0"/>
              <a:ext cx="9891305" cy="6734523"/>
            </a:xfrm>
            <a:prstGeom prst="rect">
              <a:avLst/>
            </a:prstGeom>
            <a:effectLst/>
          </p:spPr>
        </p:pic>
      </p:gr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 name="Finally the day of salvation was ended. God’s patience was finished; the offer of mercy was withdrawn. Every individual outside of God’s ark was doomed."/>
          <p:cNvSpPr txBox="1"/>
          <p:nvPr/>
        </p:nvSpPr>
        <p:spPr>
          <a:xfrm>
            <a:off x="1714301" y="5978160"/>
            <a:ext cx="9576198" cy="3080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Finally the day of salvation was ended. God’s patience was finished; the offer of mercy was withdrawn. Every individual outside of God’s ark was doomed.</a:t>
            </a:r>
          </a:p>
        </p:txBody>
      </p:sp>
      <p:grpSp>
        <p:nvGrpSpPr>
          <p:cNvPr id="690" name="DSC_2429_HDR.jpeg"/>
          <p:cNvGrpSpPr/>
          <p:nvPr/>
        </p:nvGrpSpPr>
        <p:grpSpPr>
          <a:xfrm>
            <a:off x="1502271" y="439287"/>
            <a:ext cx="10000258" cy="5407419"/>
            <a:chOff x="0" y="0"/>
            <a:chExt cx="10000257" cy="5407417"/>
          </a:xfrm>
        </p:grpSpPr>
        <p:pic>
          <p:nvPicPr>
            <p:cNvPr id="689" name="DSC_2429_HDR.jpeg" descr="DSC_2429_HDR.jpeg"/>
            <p:cNvPicPr>
              <a:picLocks noChangeAspect="1"/>
            </p:cNvPicPr>
            <p:nvPr/>
          </p:nvPicPr>
          <p:blipFill>
            <a:blip r:embed="rId2"/>
            <a:srcRect b="19553"/>
            <a:stretch>
              <a:fillRect/>
            </a:stretch>
          </p:blipFill>
          <p:spPr>
            <a:xfrm>
              <a:off x="76200" y="63500"/>
              <a:ext cx="9860558" cy="5267718"/>
            </a:xfrm>
            <a:prstGeom prst="rect">
              <a:avLst/>
            </a:prstGeom>
            <a:ln>
              <a:noFill/>
            </a:ln>
            <a:effectLst/>
          </p:spPr>
        </p:pic>
        <p:pic>
          <p:nvPicPr>
            <p:cNvPr id="688" name="DSC_2429_HDR.jpeg" descr="DSC_2429_HDR.jpeg"/>
            <p:cNvPicPr>
              <a:picLocks/>
            </p:cNvPicPr>
            <p:nvPr/>
          </p:nvPicPr>
          <p:blipFill>
            <a:blip r:embed="rId3"/>
            <a:stretch>
              <a:fillRect/>
            </a:stretch>
          </p:blipFill>
          <p:spPr>
            <a:xfrm>
              <a:off x="-1" y="-1"/>
              <a:ext cx="10000259" cy="5407419"/>
            </a:xfrm>
            <a:prstGeom prst="rect">
              <a:avLst/>
            </a:prstGeom>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In the selfsame day entered Noah, and Shem, and Ham, and Japheth, the sons of Noah, and Noah’s wife, and the three wives of his sons with them, into the ark … and the Lord shut him in” (Ge. 7:12, 13, 16)."/>
          <p:cNvSpPr txBox="1"/>
          <p:nvPr/>
        </p:nvSpPr>
        <p:spPr>
          <a:xfrm>
            <a:off x="1542819" y="5851160"/>
            <a:ext cx="9919162" cy="34570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“In the selfsame day entered Noah, and Shem, and Ham, and Japheth, the sons of Noah, and Noah’s wife, and the three wives of his sons with them, into the ark … and the Lord shut him in” (Ge. 7:12, 13, 16).</a:t>
            </a:r>
          </a:p>
        </p:txBody>
      </p:sp>
      <p:grpSp>
        <p:nvGrpSpPr>
          <p:cNvPr id="695" name="DSC_2429_HDR.jpeg"/>
          <p:cNvGrpSpPr/>
          <p:nvPr/>
        </p:nvGrpSpPr>
        <p:grpSpPr>
          <a:xfrm>
            <a:off x="1630090" y="439287"/>
            <a:ext cx="9744620" cy="5228726"/>
            <a:chOff x="0" y="0"/>
            <a:chExt cx="9744618" cy="5228725"/>
          </a:xfrm>
        </p:grpSpPr>
        <p:pic>
          <p:nvPicPr>
            <p:cNvPr id="694" name="DSC_2429_HDR.jpeg" descr="DSC_2429_HDR.jpeg"/>
            <p:cNvPicPr>
              <a:picLocks noChangeAspect="1"/>
            </p:cNvPicPr>
            <p:nvPr/>
          </p:nvPicPr>
          <p:blipFill>
            <a:blip r:embed="rId2"/>
            <a:srcRect b="20214"/>
            <a:stretch>
              <a:fillRect/>
            </a:stretch>
          </p:blipFill>
          <p:spPr>
            <a:xfrm>
              <a:off x="76200" y="63500"/>
              <a:ext cx="9604919" cy="5089026"/>
            </a:xfrm>
            <a:prstGeom prst="rect">
              <a:avLst/>
            </a:prstGeom>
            <a:ln>
              <a:noFill/>
            </a:ln>
            <a:effectLst/>
          </p:spPr>
        </p:pic>
        <p:pic>
          <p:nvPicPr>
            <p:cNvPr id="693" name="DSC_2429_HDR.jpeg" descr="DSC_2429_HDR.jpeg"/>
            <p:cNvPicPr>
              <a:picLocks/>
            </p:cNvPicPr>
            <p:nvPr/>
          </p:nvPicPr>
          <p:blipFill>
            <a:blip r:embed="rId3"/>
            <a:stretch>
              <a:fillRect/>
            </a:stretch>
          </p:blipFill>
          <p:spPr>
            <a:xfrm>
              <a:off x="-1" y="-1"/>
              <a:ext cx="9744620" cy="5228726"/>
            </a:xfrm>
            <a:prstGeom prst="rect">
              <a:avLst/>
            </a:prstGeom>
            <a:effectLst/>
          </p:spPr>
        </p:pic>
      </p:gr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9" name="noah's flood drowning people.png"/>
          <p:cNvGrpSpPr/>
          <p:nvPr/>
        </p:nvGrpSpPr>
        <p:grpSpPr>
          <a:xfrm>
            <a:off x="2167340" y="521290"/>
            <a:ext cx="8670120" cy="5535986"/>
            <a:chOff x="0" y="0"/>
            <a:chExt cx="8670119" cy="5535984"/>
          </a:xfrm>
        </p:grpSpPr>
        <p:pic>
          <p:nvPicPr>
            <p:cNvPr id="698" name="noah's flood drowning people.png" descr="noah's flood drowning people.png"/>
            <p:cNvPicPr>
              <a:picLocks noChangeAspect="1"/>
            </p:cNvPicPr>
            <p:nvPr/>
          </p:nvPicPr>
          <p:blipFill>
            <a:blip r:embed="rId2"/>
            <a:srcRect t="3607" b="12046"/>
            <a:stretch>
              <a:fillRect/>
            </a:stretch>
          </p:blipFill>
          <p:spPr>
            <a:xfrm>
              <a:off x="76199" y="63500"/>
              <a:ext cx="8530421" cy="5396285"/>
            </a:xfrm>
            <a:prstGeom prst="rect">
              <a:avLst/>
            </a:prstGeom>
            <a:ln>
              <a:noFill/>
            </a:ln>
            <a:effectLst/>
          </p:spPr>
        </p:pic>
        <p:pic>
          <p:nvPicPr>
            <p:cNvPr id="697" name="noah's flood drowning people.png" descr="noah's flood drowning people.png"/>
            <p:cNvPicPr>
              <a:picLocks/>
            </p:cNvPicPr>
            <p:nvPr/>
          </p:nvPicPr>
          <p:blipFill>
            <a:blip r:embed="rId3"/>
            <a:stretch>
              <a:fillRect/>
            </a:stretch>
          </p:blipFill>
          <p:spPr>
            <a:xfrm>
              <a:off x="0" y="0"/>
              <a:ext cx="8670120" cy="5535985"/>
            </a:xfrm>
            <a:prstGeom prst="rect">
              <a:avLst/>
            </a:prstGeom>
            <a:effectLst/>
          </p:spPr>
        </p:pic>
      </p:grpSp>
      <p:sp>
        <p:nvSpPr>
          <p:cNvPr id="700" name="“And the waters prevailed exceedingly upon the earth; and all the high hills, that were under the whole heaven, were covered. … And all flesh died that moved upon the earth, both of fowl, and of cattle, and of beast, and of every creeping thing that cree"/>
          <p:cNvSpPr txBox="1"/>
          <p:nvPr/>
        </p:nvSpPr>
        <p:spPr>
          <a:xfrm>
            <a:off x="795652" y="6155960"/>
            <a:ext cx="11413496" cy="32055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54990">
              <a:lnSpc>
                <a:spcPct val="110000"/>
              </a:lnSpc>
              <a:defRPr sz="3230" cap="none">
                <a:solidFill>
                  <a:srgbClr val="FFFFFF"/>
                </a:solidFill>
              </a:defRPr>
            </a:lvl1pPr>
          </a:lstStyle>
          <a:p>
            <a:r>
              <a:t>“And the waters prevailed exceedingly upon the earth; and all the high hills, that were under the whole heaven, were covered. … And all flesh died that moved upon the earth, both of fowl, and of cattle, and of beast, and of every creeping thing that creepeth upon the earth, and every man” (Ge. 7:19, 22).</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4" name="IMG_3201.jpeg"/>
          <p:cNvGrpSpPr/>
          <p:nvPr/>
        </p:nvGrpSpPr>
        <p:grpSpPr>
          <a:xfrm>
            <a:off x="6502399" y="1218767"/>
            <a:ext cx="5945390" cy="4065976"/>
            <a:chOff x="0" y="0"/>
            <a:chExt cx="5945388" cy="4065975"/>
          </a:xfrm>
        </p:grpSpPr>
        <p:pic>
          <p:nvPicPr>
            <p:cNvPr id="703" name="IMG_3201.jpeg" descr="IMG_3201.jpeg"/>
            <p:cNvPicPr>
              <a:picLocks noChangeAspect="1"/>
            </p:cNvPicPr>
            <p:nvPr/>
          </p:nvPicPr>
          <p:blipFill>
            <a:blip r:embed="rId2"/>
            <a:srcRect t="4914" b="4914"/>
            <a:stretch>
              <a:fillRect/>
            </a:stretch>
          </p:blipFill>
          <p:spPr>
            <a:xfrm>
              <a:off x="76200" y="63500"/>
              <a:ext cx="5805689" cy="3926276"/>
            </a:xfrm>
            <a:prstGeom prst="rect">
              <a:avLst/>
            </a:prstGeom>
            <a:ln>
              <a:noFill/>
            </a:ln>
            <a:effectLst/>
          </p:spPr>
        </p:pic>
        <p:pic>
          <p:nvPicPr>
            <p:cNvPr id="702" name="IMG_3201.jpeg" descr="IMG_3201.jpeg"/>
            <p:cNvPicPr>
              <a:picLocks/>
            </p:cNvPicPr>
            <p:nvPr/>
          </p:nvPicPr>
          <p:blipFill>
            <a:blip r:embed="rId3"/>
            <a:stretch>
              <a:fillRect/>
            </a:stretch>
          </p:blipFill>
          <p:spPr>
            <a:xfrm>
              <a:off x="-1" y="0"/>
              <a:ext cx="5945390" cy="4065976"/>
            </a:xfrm>
            <a:prstGeom prst="rect">
              <a:avLst/>
            </a:prstGeom>
            <a:effectLst/>
          </p:spPr>
        </p:pic>
      </p:grpSp>
      <p:sp>
        <p:nvSpPr>
          <p:cNvPr id="705" name="Noah’s Ark is a preemininent type of Christ.…"/>
          <p:cNvSpPr txBox="1"/>
          <p:nvPr/>
        </p:nvSpPr>
        <p:spPr>
          <a:xfrm>
            <a:off x="1153752" y="5366965"/>
            <a:ext cx="10851383" cy="38944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76D6FF"/>
                </a:solidFill>
              </a:defRPr>
            </a:pPr>
            <a:r>
              <a:t>Noah’s Ark is a preemininent type of Christ.</a:t>
            </a:r>
          </a:p>
          <a:p>
            <a:pPr>
              <a:lnSpc>
                <a:spcPct val="110000"/>
              </a:lnSpc>
              <a:defRPr sz="3400" cap="none">
                <a:solidFill>
                  <a:srgbClr val="FFFFFF"/>
                </a:solidFill>
              </a:defRPr>
            </a:pPr>
            <a:r>
              <a:t>“For as in the days that were before the flood they were eating and drinking, marrying and giving in marriage, until the day that Noe entered into the ark, and knew not until the flood came, and took them all away; so shall also the coming of the Son of man be” (Matthew 24:38-39).</a:t>
            </a:r>
          </a:p>
        </p:txBody>
      </p:sp>
      <p:grpSp>
        <p:nvGrpSpPr>
          <p:cNvPr id="708" name="IMG_3200.jpeg"/>
          <p:cNvGrpSpPr/>
          <p:nvPr/>
        </p:nvGrpSpPr>
        <p:grpSpPr>
          <a:xfrm>
            <a:off x="557011" y="1218767"/>
            <a:ext cx="5945389" cy="4065976"/>
            <a:chOff x="0" y="0"/>
            <a:chExt cx="5945387" cy="4065975"/>
          </a:xfrm>
        </p:grpSpPr>
        <p:pic>
          <p:nvPicPr>
            <p:cNvPr id="707" name="IMG_3200.jpeg" descr="IMG_3200.jpeg"/>
            <p:cNvPicPr>
              <a:picLocks noChangeAspect="1"/>
            </p:cNvPicPr>
            <p:nvPr/>
          </p:nvPicPr>
          <p:blipFill>
            <a:blip r:embed="rId4"/>
            <a:srcRect t="5084" b="4744"/>
            <a:stretch>
              <a:fillRect/>
            </a:stretch>
          </p:blipFill>
          <p:spPr>
            <a:xfrm>
              <a:off x="76200" y="63500"/>
              <a:ext cx="5805688" cy="3926276"/>
            </a:xfrm>
            <a:prstGeom prst="rect">
              <a:avLst/>
            </a:prstGeom>
            <a:ln>
              <a:noFill/>
            </a:ln>
            <a:effectLst/>
          </p:spPr>
        </p:pic>
        <p:pic>
          <p:nvPicPr>
            <p:cNvPr id="706" name="IMG_3200.jpeg" descr="IMG_3200.jpeg"/>
            <p:cNvPicPr>
              <a:picLocks/>
            </p:cNvPicPr>
            <p:nvPr/>
          </p:nvPicPr>
          <p:blipFill>
            <a:blip r:embed="rId3"/>
            <a:stretch>
              <a:fillRect/>
            </a:stretch>
          </p:blipFill>
          <p:spPr>
            <a:xfrm>
              <a:off x="0" y="0"/>
              <a:ext cx="5945388" cy="4065976"/>
            </a:xfrm>
            <a:prstGeom prst="rect">
              <a:avLst/>
            </a:prstGeom>
            <a:effectLst/>
          </p:spPr>
        </p:pic>
      </p:gr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2" name="IMG_3201.jpeg"/>
          <p:cNvGrpSpPr/>
          <p:nvPr/>
        </p:nvGrpSpPr>
        <p:grpSpPr>
          <a:xfrm>
            <a:off x="6502399" y="1218767"/>
            <a:ext cx="5945390" cy="4065976"/>
            <a:chOff x="0" y="0"/>
            <a:chExt cx="5945388" cy="4065975"/>
          </a:xfrm>
        </p:grpSpPr>
        <p:pic>
          <p:nvPicPr>
            <p:cNvPr id="711" name="IMG_3201.jpeg" descr="IMG_3201.jpeg"/>
            <p:cNvPicPr>
              <a:picLocks noChangeAspect="1"/>
            </p:cNvPicPr>
            <p:nvPr/>
          </p:nvPicPr>
          <p:blipFill>
            <a:blip r:embed="rId2"/>
            <a:srcRect t="4914" b="4914"/>
            <a:stretch>
              <a:fillRect/>
            </a:stretch>
          </p:blipFill>
          <p:spPr>
            <a:xfrm>
              <a:off x="76200" y="63500"/>
              <a:ext cx="5805689" cy="3926276"/>
            </a:xfrm>
            <a:prstGeom prst="rect">
              <a:avLst/>
            </a:prstGeom>
            <a:ln>
              <a:noFill/>
            </a:ln>
            <a:effectLst/>
          </p:spPr>
        </p:pic>
        <p:pic>
          <p:nvPicPr>
            <p:cNvPr id="710" name="IMG_3201.jpeg" descr="IMG_3201.jpeg"/>
            <p:cNvPicPr>
              <a:picLocks/>
            </p:cNvPicPr>
            <p:nvPr/>
          </p:nvPicPr>
          <p:blipFill>
            <a:blip r:embed="rId3"/>
            <a:stretch>
              <a:fillRect/>
            </a:stretch>
          </p:blipFill>
          <p:spPr>
            <a:xfrm>
              <a:off x="-1" y="0"/>
              <a:ext cx="5945390" cy="4065976"/>
            </a:xfrm>
            <a:prstGeom prst="rect">
              <a:avLst/>
            </a:prstGeom>
            <a:effectLst/>
          </p:spPr>
        </p:pic>
      </p:grpSp>
      <p:sp>
        <p:nvSpPr>
          <p:cNvPr id="713" name="The hour is very late. God’s people must preach the gospel while there is opportunity."/>
          <p:cNvSpPr txBox="1"/>
          <p:nvPr/>
        </p:nvSpPr>
        <p:spPr>
          <a:xfrm>
            <a:off x="1562384" y="5413409"/>
            <a:ext cx="9880032" cy="2440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800" cap="none">
                <a:solidFill>
                  <a:srgbClr val="94E3FE"/>
                </a:solidFill>
              </a:defRPr>
            </a:lvl1pPr>
          </a:lstStyle>
          <a:p>
            <a:r>
              <a:t>The hour is very late. God’s people must preach the gospel while there is opportunity.</a:t>
            </a:r>
          </a:p>
        </p:txBody>
      </p:sp>
      <p:grpSp>
        <p:nvGrpSpPr>
          <p:cNvPr id="716" name="IMG_3200.jpeg"/>
          <p:cNvGrpSpPr/>
          <p:nvPr/>
        </p:nvGrpSpPr>
        <p:grpSpPr>
          <a:xfrm>
            <a:off x="557011" y="1218767"/>
            <a:ext cx="5945389" cy="4065976"/>
            <a:chOff x="0" y="0"/>
            <a:chExt cx="5945387" cy="4065975"/>
          </a:xfrm>
        </p:grpSpPr>
        <p:pic>
          <p:nvPicPr>
            <p:cNvPr id="715" name="IMG_3200.jpeg" descr="IMG_3200.jpeg"/>
            <p:cNvPicPr>
              <a:picLocks noChangeAspect="1"/>
            </p:cNvPicPr>
            <p:nvPr/>
          </p:nvPicPr>
          <p:blipFill>
            <a:blip r:embed="rId4"/>
            <a:srcRect t="5084" b="4744"/>
            <a:stretch>
              <a:fillRect/>
            </a:stretch>
          </p:blipFill>
          <p:spPr>
            <a:xfrm>
              <a:off x="76200" y="63500"/>
              <a:ext cx="5805688" cy="3926276"/>
            </a:xfrm>
            <a:prstGeom prst="rect">
              <a:avLst/>
            </a:prstGeom>
            <a:ln>
              <a:noFill/>
            </a:ln>
            <a:effectLst/>
          </p:spPr>
        </p:pic>
        <p:pic>
          <p:nvPicPr>
            <p:cNvPr id="714" name="IMG_3200.jpeg" descr="IMG_3200.jpeg"/>
            <p:cNvPicPr>
              <a:picLocks/>
            </p:cNvPicPr>
            <p:nvPr/>
          </p:nvPicPr>
          <p:blipFill>
            <a:blip r:embed="rId3"/>
            <a:stretch>
              <a:fillRect/>
            </a:stretch>
          </p:blipFill>
          <p:spPr>
            <a:xfrm>
              <a:off x="0" y="0"/>
              <a:ext cx="5945388" cy="4065976"/>
            </a:xfrm>
            <a:prstGeom prst="rect">
              <a:avLst/>
            </a:prstGeom>
            <a:effectLst/>
          </p:spPr>
        </p:pic>
      </p:gr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 name="There is geological evidence throughout the earth that testifies of a global flood."/>
          <p:cNvSpPr txBox="1"/>
          <p:nvPr/>
        </p:nvSpPr>
        <p:spPr>
          <a:xfrm>
            <a:off x="1269105" y="1152297"/>
            <a:ext cx="3769721" cy="79715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There is geological evidence throughout the earth that testifies of a global flood.</a:t>
            </a:r>
          </a:p>
        </p:txBody>
      </p:sp>
      <p:pic>
        <p:nvPicPr>
          <p:cNvPr id="719" name="Image" descr="Image"/>
          <p:cNvPicPr>
            <a:picLocks noChangeAspect="1"/>
          </p:cNvPicPr>
          <p:nvPr/>
        </p:nvPicPr>
        <p:blipFill>
          <a:blip r:embed="rId2"/>
          <a:srcRect l="13495" r="13495"/>
          <a:stretch>
            <a:fillRect/>
          </a:stretch>
        </p:blipFill>
        <p:spPr>
          <a:xfrm>
            <a:off x="5117318" y="1041400"/>
            <a:ext cx="6966534" cy="7156451"/>
          </a:xfrm>
          <a:prstGeom prst="rect">
            <a:avLst/>
          </a:prstGeom>
          <a:ln w="12700">
            <a:miter lim="400000"/>
          </a:ln>
        </p:spPr>
      </p:pic>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3" name="51WF8NXDM-L._SY344_BO1,204,203,200_.jpg"/>
          <p:cNvGrpSpPr/>
          <p:nvPr/>
        </p:nvGrpSpPr>
        <p:grpSpPr>
          <a:xfrm>
            <a:off x="9173525" y="459191"/>
            <a:ext cx="3281904" cy="4505975"/>
            <a:chOff x="0" y="0"/>
            <a:chExt cx="3281903" cy="4505973"/>
          </a:xfrm>
        </p:grpSpPr>
        <p:pic>
          <p:nvPicPr>
            <p:cNvPr id="722" name="51WF8NXDM-L._SY344_BO1,204,203,200_.jpg" descr="51WF8NXDM-L._SY344_BO1,204,203,200_.jpg"/>
            <p:cNvPicPr>
              <a:picLocks noChangeAspect="1"/>
            </p:cNvPicPr>
            <p:nvPr/>
          </p:nvPicPr>
          <p:blipFill>
            <a:blip r:embed="rId2"/>
            <a:srcRect/>
            <a:stretch>
              <a:fillRect/>
            </a:stretch>
          </p:blipFill>
          <p:spPr>
            <a:xfrm>
              <a:off x="76200" y="63500"/>
              <a:ext cx="3142203" cy="4366274"/>
            </a:xfrm>
            <a:prstGeom prst="rect">
              <a:avLst/>
            </a:prstGeom>
            <a:ln>
              <a:noFill/>
            </a:ln>
            <a:effectLst/>
          </p:spPr>
        </p:pic>
        <p:pic>
          <p:nvPicPr>
            <p:cNvPr id="721" name="51WF8NXDM-L._SY344_BO1,204,203,200_.jpg" descr="51WF8NXDM-L._SY344_BO1,204,203,200_.jpg"/>
            <p:cNvPicPr>
              <a:picLocks/>
            </p:cNvPicPr>
            <p:nvPr/>
          </p:nvPicPr>
          <p:blipFill>
            <a:blip r:embed="rId3"/>
            <a:stretch>
              <a:fillRect/>
            </a:stretch>
          </p:blipFill>
          <p:spPr>
            <a:xfrm>
              <a:off x="-1" y="0"/>
              <a:ext cx="3281905" cy="4505974"/>
            </a:xfrm>
            <a:prstGeom prst="rect">
              <a:avLst/>
            </a:prstGeom>
            <a:effectLst/>
          </p:spPr>
        </p:pic>
      </p:grpSp>
      <p:grpSp>
        <p:nvGrpSpPr>
          <p:cNvPr id="726" name="md18463146008.jpg"/>
          <p:cNvGrpSpPr/>
          <p:nvPr/>
        </p:nvGrpSpPr>
        <p:grpSpPr>
          <a:xfrm>
            <a:off x="6209894" y="1043391"/>
            <a:ext cx="3198206" cy="5023114"/>
            <a:chOff x="0" y="0"/>
            <a:chExt cx="3198204" cy="5023112"/>
          </a:xfrm>
        </p:grpSpPr>
        <p:pic>
          <p:nvPicPr>
            <p:cNvPr id="725" name="md18463146008.jpg" descr="md18463146008.jpg"/>
            <p:cNvPicPr>
              <a:picLocks noChangeAspect="1"/>
            </p:cNvPicPr>
            <p:nvPr/>
          </p:nvPicPr>
          <p:blipFill>
            <a:blip r:embed="rId4"/>
            <a:srcRect/>
            <a:stretch>
              <a:fillRect/>
            </a:stretch>
          </p:blipFill>
          <p:spPr>
            <a:xfrm>
              <a:off x="76200" y="63500"/>
              <a:ext cx="3058505" cy="4883413"/>
            </a:xfrm>
            <a:prstGeom prst="rect">
              <a:avLst/>
            </a:prstGeom>
            <a:ln>
              <a:noFill/>
            </a:ln>
            <a:effectLst/>
          </p:spPr>
        </p:pic>
        <p:pic>
          <p:nvPicPr>
            <p:cNvPr id="724" name="md18463146008.jpg" descr="md18463146008.jpg"/>
            <p:cNvPicPr>
              <a:picLocks/>
            </p:cNvPicPr>
            <p:nvPr/>
          </p:nvPicPr>
          <p:blipFill>
            <a:blip r:embed="rId5"/>
            <a:stretch>
              <a:fillRect/>
            </a:stretch>
          </p:blipFill>
          <p:spPr>
            <a:xfrm>
              <a:off x="-1" y="-1"/>
              <a:ext cx="3198206" cy="5023114"/>
            </a:xfrm>
            <a:prstGeom prst="rect">
              <a:avLst/>
            </a:prstGeom>
            <a:effectLst/>
          </p:spPr>
        </p:pic>
      </p:grpSp>
      <p:sp>
        <p:nvSpPr>
          <p:cNvPr id="727" name="Some excellent books on this topic are…"/>
          <p:cNvSpPr txBox="1"/>
          <p:nvPr/>
        </p:nvSpPr>
        <p:spPr>
          <a:xfrm>
            <a:off x="735705" y="654219"/>
            <a:ext cx="5283700" cy="84451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Some excellent books on this topic are </a:t>
            </a:r>
          </a:p>
          <a:p>
            <a:pPr algn="l">
              <a:lnSpc>
                <a:spcPct val="110000"/>
              </a:lnSpc>
              <a:defRPr sz="2000" cap="none">
                <a:solidFill>
                  <a:srgbClr val="94E3FE"/>
                </a:solidFill>
              </a:defRPr>
            </a:pPr>
            <a:endParaRPr/>
          </a:p>
          <a:p>
            <a:pPr algn="l">
              <a:lnSpc>
                <a:spcPct val="110000"/>
              </a:lnSpc>
              <a:defRPr sz="3400" cap="none">
                <a:solidFill>
                  <a:srgbClr val="94E3FE"/>
                </a:solidFill>
              </a:defRPr>
            </a:pPr>
            <a:r>
              <a:rPr i="1"/>
              <a:t>The Genesis Flood</a:t>
            </a:r>
            <a:r>
              <a:t> by Henry Morris</a:t>
            </a:r>
          </a:p>
          <a:p>
            <a:pPr algn="l">
              <a:lnSpc>
                <a:spcPct val="110000"/>
              </a:lnSpc>
              <a:defRPr sz="2000" cap="none">
                <a:solidFill>
                  <a:srgbClr val="94E3FE"/>
                </a:solidFill>
              </a:defRPr>
            </a:pPr>
            <a:endParaRPr/>
          </a:p>
          <a:p>
            <a:pPr algn="l">
              <a:lnSpc>
                <a:spcPct val="110000"/>
              </a:lnSpc>
              <a:defRPr sz="3400" cap="none">
                <a:solidFill>
                  <a:srgbClr val="94E3FE"/>
                </a:solidFill>
              </a:defRPr>
            </a:pPr>
            <a:r>
              <a:rPr i="1"/>
              <a:t>In the Beginning: Compelling Evidence for Creation and the Flood</a:t>
            </a:r>
            <a:r>
              <a:t> by Walt Brown</a:t>
            </a:r>
          </a:p>
          <a:p>
            <a:pPr algn="l">
              <a:lnSpc>
                <a:spcPct val="110000"/>
              </a:lnSpc>
              <a:defRPr sz="2000" cap="none">
                <a:solidFill>
                  <a:srgbClr val="94E3FE"/>
                </a:solidFill>
              </a:defRPr>
            </a:pPr>
            <a:endParaRPr/>
          </a:p>
          <a:p>
            <a:pPr algn="l">
              <a:lnSpc>
                <a:spcPct val="110000"/>
              </a:lnSpc>
              <a:defRPr sz="3400" cap="none">
                <a:solidFill>
                  <a:srgbClr val="94E3FE"/>
                </a:solidFill>
              </a:defRPr>
            </a:pPr>
            <a:r>
              <a:rPr i="1"/>
              <a:t>Earth’s Catastrophic Past</a:t>
            </a:r>
            <a:r>
              <a:t> by Andrew Snelling</a:t>
            </a:r>
          </a:p>
          <a:p>
            <a:pPr algn="l">
              <a:lnSpc>
                <a:spcPct val="110000"/>
              </a:lnSpc>
              <a:defRPr sz="2000" cap="none">
                <a:solidFill>
                  <a:srgbClr val="94E3FE"/>
                </a:solidFill>
              </a:defRPr>
            </a:pPr>
            <a:endParaRPr/>
          </a:p>
          <a:p>
            <a:pPr algn="l">
              <a:lnSpc>
                <a:spcPct val="110000"/>
              </a:lnSpc>
              <a:defRPr sz="3400" cap="none">
                <a:solidFill>
                  <a:srgbClr val="94E3FE"/>
                </a:solidFill>
              </a:defRPr>
            </a:pPr>
            <a:r>
              <a:rPr i="1"/>
              <a:t>The Geology Book</a:t>
            </a:r>
            <a:r>
              <a:t> by John Morris</a:t>
            </a:r>
          </a:p>
        </p:txBody>
      </p:sp>
      <p:grpSp>
        <p:nvGrpSpPr>
          <p:cNvPr id="730" name="earths-catastrophic-past-500x500.png"/>
          <p:cNvGrpSpPr/>
          <p:nvPr/>
        </p:nvGrpSpPr>
        <p:grpSpPr>
          <a:xfrm>
            <a:off x="7446068" y="3204041"/>
            <a:ext cx="5504064" cy="5504064"/>
            <a:chOff x="0" y="0"/>
            <a:chExt cx="5504062" cy="5504062"/>
          </a:xfrm>
        </p:grpSpPr>
        <p:pic>
          <p:nvPicPr>
            <p:cNvPr id="729" name="earths-catastrophic-past-500x500.png" descr="earths-catastrophic-past-500x500.png"/>
            <p:cNvPicPr>
              <a:picLocks noChangeAspect="1"/>
            </p:cNvPicPr>
            <p:nvPr/>
          </p:nvPicPr>
          <p:blipFill>
            <a:blip r:embed="rId6"/>
            <a:srcRect/>
            <a:stretch>
              <a:fillRect/>
            </a:stretch>
          </p:blipFill>
          <p:spPr>
            <a:xfrm>
              <a:off x="76200" y="63500"/>
              <a:ext cx="5364363" cy="5364363"/>
            </a:xfrm>
            <a:prstGeom prst="rect">
              <a:avLst/>
            </a:prstGeom>
            <a:ln>
              <a:noFill/>
            </a:ln>
            <a:effectLst/>
          </p:spPr>
        </p:pic>
        <p:pic>
          <p:nvPicPr>
            <p:cNvPr id="728" name="earths-catastrophic-past-500x500.png" descr="earths-catastrophic-past-500x500.png"/>
            <p:cNvPicPr>
              <a:picLocks/>
            </p:cNvPicPr>
            <p:nvPr/>
          </p:nvPicPr>
          <p:blipFill>
            <a:blip r:embed="rId7"/>
            <a:stretch>
              <a:fillRect/>
            </a:stretch>
          </p:blipFill>
          <p:spPr>
            <a:xfrm>
              <a:off x="-1" y="-1"/>
              <a:ext cx="5504064" cy="5504064"/>
            </a:xfrm>
            <a:prstGeom prst="rect">
              <a:avLst/>
            </a:prstGeom>
            <a:effectLst/>
          </p:spPr>
        </p:pic>
      </p:grpSp>
      <p:grpSp>
        <p:nvGrpSpPr>
          <p:cNvPr id="733" name="Image"/>
          <p:cNvGrpSpPr/>
          <p:nvPr/>
        </p:nvGrpSpPr>
        <p:grpSpPr>
          <a:xfrm rot="320786">
            <a:off x="5894327" y="5179605"/>
            <a:ext cx="3065034" cy="3908881"/>
            <a:chOff x="0" y="0"/>
            <a:chExt cx="3065033" cy="3908879"/>
          </a:xfrm>
        </p:grpSpPr>
        <p:pic>
          <p:nvPicPr>
            <p:cNvPr id="732" name="Image" descr="Image"/>
            <p:cNvPicPr>
              <a:picLocks noChangeAspect="1"/>
            </p:cNvPicPr>
            <p:nvPr/>
          </p:nvPicPr>
          <p:blipFill>
            <a:blip r:embed="rId8"/>
            <a:srcRect/>
            <a:stretch>
              <a:fillRect/>
            </a:stretch>
          </p:blipFill>
          <p:spPr>
            <a:xfrm>
              <a:off x="76200" y="63499"/>
              <a:ext cx="2925334" cy="3769181"/>
            </a:xfrm>
            <a:prstGeom prst="rect">
              <a:avLst/>
            </a:prstGeom>
            <a:ln>
              <a:noFill/>
            </a:ln>
            <a:effectLst/>
          </p:spPr>
        </p:pic>
        <p:pic>
          <p:nvPicPr>
            <p:cNvPr id="731" name="Image" descr="Image"/>
            <p:cNvPicPr>
              <a:picLocks/>
            </p:cNvPicPr>
            <p:nvPr/>
          </p:nvPicPr>
          <p:blipFill>
            <a:blip r:embed="rId9"/>
            <a:stretch>
              <a:fillRect/>
            </a:stretch>
          </p:blipFill>
          <p:spPr>
            <a:xfrm>
              <a:off x="-1" y="-1"/>
              <a:ext cx="3065035" cy="3908881"/>
            </a:xfrm>
            <a:prstGeom prst="rect">
              <a:avLst/>
            </a:prstGeom>
            <a:effectLst/>
          </p:spPr>
        </p:pic>
      </p:gr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 name="Over 70% of the earth’s surface consists of sedimentary rock. “This was formed in almost all cases under water, usually by deposition after transportation by water from various sources. Sedimentary rock results from moving water which lays down layer upo"/>
          <p:cNvSpPr txBox="1"/>
          <p:nvPr/>
        </p:nvSpPr>
        <p:spPr>
          <a:xfrm>
            <a:off x="670320" y="706755"/>
            <a:ext cx="6076160" cy="83654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66674">
              <a:lnSpc>
                <a:spcPct val="110000"/>
              </a:lnSpc>
              <a:defRPr sz="3298" cap="none">
                <a:solidFill>
                  <a:srgbClr val="94E3FE"/>
                </a:solidFill>
              </a:defRPr>
            </a:pPr>
            <a:r>
              <a:t>Over 70% of the earth’s surface consists of sedimentary rock. “This was formed in almost all cases under water, usually by deposition after transportation by water from various sources. Sedimentary rock results from moving water which lays down layer upon layer by what’s called hydrologic sorting (sandstone, siltstone, shale, limestone, etc.)” (Steve Carr, </a:t>
            </a:r>
            <a:r>
              <a:rPr i="1"/>
              <a:t>Evidence for the Flood</a:t>
            </a:r>
            <a:r>
              <a:t>).</a:t>
            </a:r>
          </a:p>
        </p:txBody>
      </p:sp>
      <p:pic>
        <p:nvPicPr>
          <p:cNvPr id="736" name="Painted_Hills_John_Day_Fossil_Beds_National_Monument_Oregon00.png" descr="Painted_Hills_John_Day_Fossil_Beds_National_Monument_Oregon00.png"/>
          <p:cNvPicPr>
            <a:picLocks noChangeAspect="1"/>
          </p:cNvPicPr>
          <p:nvPr/>
        </p:nvPicPr>
        <p:blipFill>
          <a:blip r:embed="rId2"/>
          <a:srcRect l="22105" r="22105"/>
          <a:stretch>
            <a:fillRect/>
          </a:stretch>
        </p:blipFill>
        <p:spPr>
          <a:xfrm>
            <a:off x="7022603" y="965200"/>
            <a:ext cx="5112050" cy="6869415"/>
          </a:xfrm>
          <a:prstGeom prst="rect">
            <a:avLst/>
          </a:prstGeom>
          <a:ln w="12700">
            <a:miter lim="400000"/>
          </a:ln>
        </p:spPr>
      </p:pic>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 name="The sedimentary rock layers are hundreds of feet deep and miles long."/>
          <p:cNvSpPr txBox="1"/>
          <p:nvPr/>
        </p:nvSpPr>
        <p:spPr>
          <a:xfrm>
            <a:off x="670320" y="1062355"/>
            <a:ext cx="5117905" cy="83400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sedimentary rock layers are hundreds of feet deep and miles long.</a:t>
            </a:r>
          </a:p>
        </p:txBody>
      </p:sp>
      <p:pic>
        <p:nvPicPr>
          <p:cNvPr id="739" name="Image" descr="Image"/>
          <p:cNvPicPr>
            <a:picLocks noChangeAspect="1"/>
          </p:cNvPicPr>
          <p:nvPr/>
        </p:nvPicPr>
        <p:blipFill>
          <a:blip r:embed="rId2"/>
          <a:srcRect l="22093" r="22093"/>
          <a:stretch>
            <a:fillRect/>
          </a:stretch>
        </p:blipFill>
        <p:spPr>
          <a:xfrm>
            <a:off x="6503909" y="965199"/>
            <a:ext cx="5630744" cy="7566421"/>
          </a:xfrm>
          <a:prstGeom prst="rect">
            <a:avLst/>
          </a:prstGeom>
          <a:ln w="12700">
            <a:miter lim="400000"/>
          </a:ln>
        </p:spPr>
      </p:pic>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1" name="For example, there is a thick layer of water-laid white chalky rock that runs from America to eastern Europe and the middle east. The “white cliffs of Dover” are a part of this rock layer that covers two continents."/>
          <p:cNvSpPr txBox="1"/>
          <p:nvPr/>
        </p:nvSpPr>
        <p:spPr>
          <a:xfrm>
            <a:off x="670320" y="935355"/>
            <a:ext cx="5271793" cy="86286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For example, there is a thick layer of water-laid white chalky rock that runs from America to eastern Europe and the middle east. The “white cliffs of Dover” are a part of this rock layer that covers two continents.</a:t>
            </a:r>
          </a:p>
        </p:txBody>
      </p:sp>
      <p:pic>
        <p:nvPicPr>
          <p:cNvPr id="742" name="Image" descr="Image"/>
          <p:cNvPicPr>
            <a:picLocks noChangeAspect="1"/>
          </p:cNvPicPr>
          <p:nvPr/>
        </p:nvPicPr>
        <p:blipFill>
          <a:blip r:embed="rId2"/>
          <a:srcRect l="29070" r="29070"/>
          <a:stretch>
            <a:fillRect/>
          </a:stretch>
        </p:blipFill>
        <p:spPr>
          <a:xfrm>
            <a:off x="6397474" y="965199"/>
            <a:ext cx="5737179" cy="7709445"/>
          </a:xfrm>
          <a:prstGeom prst="rect">
            <a:avLst/>
          </a:prstGeom>
          <a:ln w="12700">
            <a:miter lim="400000"/>
          </a:ln>
        </p:spPr>
      </p:pic>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 name="The Devonian Thunder Bay formation in Michigan is 12 feet thick and stretches for hundreds of miles."/>
          <p:cNvSpPr txBox="1"/>
          <p:nvPr/>
        </p:nvSpPr>
        <p:spPr>
          <a:xfrm>
            <a:off x="670320" y="935355"/>
            <a:ext cx="5271793" cy="86286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Devonian Thunder Bay formation in Michigan is 12 feet thick and stretches for hundreds of miles.</a:t>
            </a:r>
          </a:p>
        </p:txBody>
      </p:sp>
      <p:pic>
        <p:nvPicPr>
          <p:cNvPr id="745" name="Image" descr="Image"/>
          <p:cNvPicPr>
            <a:picLocks noChangeAspect="1"/>
          </p:cNvPicPr>
          <p:nvPr/>
        </p:nvPicPr>
        <p:blipFill>
          <a:blip r:embed="rId2"/>
          <a:srcRect l="25256" r="25256"/>
          <a:stretch>
            <a:fillRect/>
          </a:stretch>
        </p:blipFill>
        <p:spPr>
          <a:xfrm>
            <a:off x="6397474" y="965199"/>
            <a:ext cx="5737179" cy="7709445"/>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 name="The Ordovician Soom Shale in South Africa is 30 feet thick and stretches hundreds of miles."/>
          <p:cNvSpPr txBox="1"/>
          <p:nvPr/>
        </p:nvSpPr>
        <p:spPr>
          <a:xfrm>
            <a:off x="670320" y="935355"/>
            <a:ext cx="5271793" cy="86286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Ordovician Soom Shale in South Africa is 30 feet thick and stretches hundreds of miles.</a:t>
            </a:r>
          </a:p>
        </p:txBody>
      </p:sp>
      <p:pic>
        <p:nvPicPr>
          <p:cNvPr id="748" name="Image" descr="Image"/>
          <p:cNvPicPr>
            <a:picLocks noChangeAspect="1"/>
          </p:cNvPicPr>
          <p:nvPr/>
        </p:nvPicPr>
        <p:blipFill>
          <a:blip r:embed="rId2"/>
          <a:srcRect l="23731" r="23731"/>
          <a:stretch>
            <a:fillRect/>
          </a:stretch>
        </p:blipFill>
        <p:spPr>
          <a:xfrm>
            <a:off x="6397474" y="965199"/>
            <a:ext cx="5737179" cy="7709445"/>
          </a:xfrm>
          <a:prstGeom prst="rect">
            <a:avLst/>
          </a:prstGeom>
          <a:ln w="12700">
            <a:miter lim="400000"/>
          </a:ln>
        </p:spPr>
      </p:pic>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 name="Fossil beds containing plants, insects, and animals are found throughout the world, preserving the fossils in such a manner that can be explained only by a flood of biblical proportions."/>
          <p:cNvSpPr txBox="1"/>
          <p:nvPr/>
        </p:nvSpPr>
        <p:spPr>
          <a:xfrm>
            <a:off x="594120" y="1214755"/>
            <a:ext cx="5271793" cy="86286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Fossil beds containing plants, insects, and animals are found throughout the world, preserving the fossils in such a manner that can be explained only by a flood of biblical proportions.</a:t>
            </a:r>
          </a:p>
        </p:txBody>
      </p:sp>
      <p:pic>
        <p:nvPicPr>
          <p:cNvPr id="751" name="Image" descr="Image"/>
          <p:cNvPicPr>
            <a:picLocks noChangeAspect="1"/>
          </p:cNvPicPr>
          <p:nvPr/>
        </p:nvPicPr>
        <p:blipFill>
          <a:blip r:embed="rId2"/>
          <a:srcRect l="22077" r="22077" b="13402"/>
          <a:stretch>
            <a:fillRect/>
          </a:stretch>
        </p:blipFill>
        <p:spPr>
          <a:xfrm>
            <a:off x="6233726" y="965199"/>
            <a:ext cx="6078726" cy="7073631"/>
          </a:xfrm>
          <a:prstGeom prst="rect">
            <a:avLst/>
          </a:prstGeom>
          <a:ln w="12700">
            <a:miter lim="400000"/>
          </a:ln>
        </p:spPr>
      </p:pic>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5" name="Image"/>
          <p:cNvGrpSpPr/>
          <p:nvPr/>
        </p:nvGrpSpPr>
        <p:grpSpPr>
          <a:xfrm>
            <a:off x="1081723" y="555776"/>
            <a:ext cx="10841354" cy="6712317"/>
            <a:chOff x="0" y="0"/>
            <a:chExt cx="10841352" cy="6712316"/>
          </a:xfrm>
        </p:grpSpPr>
        <p:pic>
          <p:nvPicPr>
            <p:cNvPr id="754" name="Image" descr="Image"/>
            <p:cNvPicPr>
              <a:picLocks noChangeAspect="1"/>
            </p:cNvPicPr>
            <p:nvPr/>
          </p:nvPicPr>
          <p:blipFill>
            <a:blip r:embed="rId2"/>
            <a:srcRect b="18157"/>
            <a:stretch>
              <a:fillRect/>
            </a:stretch>
          </p:blipFill>
          <p:spPr>
            <a:xfrm>
              <a:off x="76199" y="63500"/>
              <a:ext cx="10701654" cy="6572617"/>
            </a:xfrm>
            <a:prstGeom prst="rect">
              <a:avLst/>
            </a:prstGeom>
            <a:ln>
              <a:noFill/>
            </a:ln>
            <a:effectLst/>
          </p:spPr>
        </p:pic>
        <p:pic>
          <p:nvPicPr>
            <p:cNvPr id="753" name="Image" descr="Image"/>
            <p:cNvPicPr>
              <a:picLocks/>
            </p:cNvPicPr>
            <p:nvPr/>
          </p:nvPicPr>
          <p:blipFill>
            <a:blip r:embed="rId3"/>
            <a:stretch>
              <a:fillRect/>
            </a:stretch>
          </p:blipFill>
          <p:spPr>
            <a:xfrm>
              <a:off x="0" y="0"/>
              <a:ext cx="10841354" cy="6712317"/>
            </a:xfrm>
            <a:prstGeom prst="rect">
              <a:avLst/>
            </a:prstGeom>
            <a:effectLst/>
          </p:spPr>
        </p:pic>
      </p:grpSp>
      <p:sp>
        <p:nvSpPr>
          <p:cNvPr id="756" name="Bones from a fossil bed - Agate Fossil National Park, Harrison, Nebraska"/>
          <p:cNvSpPr txBox="1"/>
          <p:nvPr/>
        </p:nvSpPr>
        <p:spPr>
          <a:xfrm>
            <a:off x="1081723" y="7546647"/>
            <a:ext cx="10841354" cy="31926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Bones from a fossil bed - Agate Fossil National Park, Harrison, Nebraska</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 name="The fossilization that we see in the great fossil beds throughout the earth could not possibly be explained in evolutionary terms. Fossil beds do not occur naturally. Dead animals are quickly consumed by animals, insects, worms, and bacteria, and are des"/>
          <p:cNvSpPr txBox="1"/>
          <p:nvPr/>
        </p:nvSpPr>
        <p:spPr>
          <a:xfrm>
            <a:off x="670320" y="808355"/>
            <a:ext cx="5271793" cy="86286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fossilization that we see in the great fossil beds throughout the earth could not possibly be explained in evolutionary terms. Fossil beds do not occur naturally. Dead animals are quickly consumed by animals, insects, worms, and bacteria, and are destroyed by the action of the environment (sun, rain, wind, moving water, etc.).</a:t>
            </a:r>
          </a:p>
        </p:txBody>
      </p:sp>
      <p:pic>
        <p:nvPicPr>
          <p:cNvPr id="759" name="Image" descr="Image"/>
          <p:cNvPicPr>
            <a:picLocks noChangeAspect="1"/>
          </p:cNvPicPr>
          <p:nvPr/>
        </p:nvPicPr>
        <p:blipFill>
          <a:blip r:embed="rId2"/>
          <a:srcRect l="21426" r="21426"/>
          <a:stretch>
            <a:fillRect/>
          </a:stretch>
        </p:blipFill>
        <p:spPr>
          <a:xfrm>
            <a:off x="6233726" y="1142999"/>
            <a:ext cx="6078726" cy="7073631"/>
          </a:xfrm>
          <a:prstGeom prst="rect">
            <a:avLst/>
          </a:prstGeom>
          <a:ln w="12700">
            <a:miter lim="400000"/>
          </a:ln>
        </p:spPr>
      </p:pic>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3" name="Image"/>
          <p:cNvGrpSpPr/>
          <p:nvPr/>
        </p:nvGrpSpPr>
        <p:grpSpPr>
          <a:xfrm>
            <a:off x="1081723" y="555776"/>
            <a:ext cx="10841354" cy="6712317"/>
            <a:chOff x="0" y="0"/>
            <a:chExt cx="10841352" cy="6712316"/>
          </a:xfrm>
        </p:grpSpPr>
        <p:pic>
          <p:nvPicPr>
            <p:cNvPr id="762" name="Image" descr="Image"/>
            <p:cNvPicPr>
              <a:picLocks noChangeAspect="1"/>
            </p:cNvPicPr>
            <p:nvPr/>
          </p:nvPicPr>
          <p:blipFill>
            <a:blip r:embed="rId2"/>
            <a:srcRect t="3821" b="3821"/>
            <a:stretch>
              <a:fillRect/>
            </a:stretch>
          </p:blipFill>
          <p:spPr>
            <a:xfrm>
              <a:off x="76200" y="63500"/>
              <a:ext cx="10701653" cy="6572617"/>
            </a:xfrm>
            <a:prstGeom prst="rect">
              <a:avLst/>
            </a:prstGeom>
            <a:ln>
              <a:noFill/>
            </a:ln>
            <a:effectLst/>
          </p:spPr>
        </p:pic>
        <p:pic>
          <p:nvPicPr>
            <p:cNvPr id="761" name="Image" descr="Image"/>
            <p:cNvPicPr>
              <a:picLocks/>
            </p:cNvPicPr>
            <p:nvPr/>
          </p:nvPicPr>
          <p:blipFill>
            <a:blip r:embed="rId3"/>
            <a:stretch>
              <a:fillRect/>
            </a:stretch>
          </p:blipFill>
          <p:spPr>
            <a:xfrm>
              <a:off x="0" y="0"/>
              <a:ext cx="10841354" cy="6712317"/>
            </a:xfrm>
            <a:prstGeom prst="rect">
              <a:avLst/>
            </a:prstGeom>
            <a:effectLst/>
          </p:spPr>
        </p:pic>
      </p:grpSp>
      <p:sp>
        <p:nvSpPr>
          <p:cNvPr id="764" name="The vast herds of millions of bison that were killed in the late 19th century on the western plains of America left no fossil evidence."/>
          <p:cNvSpPr txBox="1"/>
          <p:nvPr/>
        </p:nvSpPr>
        <p:spPr>
          <a:xfrm>
            <a:off x="1081723" y="7394247"/>
            <a:ext cx="10841354" cy="31926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vast herds of millions of bison that were killed in the late 19th century on the western plains of America left no fossil evidence.</a:t>
            </a: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 name="20071205%20013.png"/>
          <p:cNvGrpSpPr/>
          <p:nvPr/>
        </p:nvGrpSpPr>
        <p:grpSpPr>
          <a:xfrm>
            <a:off x="6489294" y="983747"/>
            <a:ext cx="5690412" cy="6039980"/>
            <a:chOff x="0" y="0"/>
            <a:chExt cx="5690410" cy="6039978"/>
          </a:xfrm>
        </p:grpSpPr>
        <p:pic>
          <p:nvPicPr>
            <p:cNvPr id="767" name="20071205%20013.png" descr="20071205%20013.png"/>
            <p:cNvPicPr>
              <a:picLocks noChangeAspect="1"/>
            </p:cNvPicPr>
            <p:nvPr/>
          </p:nvPicPr>
          <p:blipFill>
            <a:blip r:embed="rId2"/>
            <a:srcRect/>
            <a:stretch>
              <a:fillRect/>
            </a:stretch>
          </p:blipFill>
          <p:spPr>
            <a:xfrm>
              <a:off x="76200" y="63500"/>
              <a:ext cx="5550711" cy="5900279"/>
            </a:xfrm>
            <a:prstGeom prst="rect">
              <a:avLst/>
            </a:prstGeom>
            <a:ln>
              <a:noFill/>
            </a:ln>
            <a:effectLst/>
          </p:spPr>
        </p:pic>
        <p:pic>
          <p:nvPicPr>
            <p:cNvPr id="766" name="20071205%20013.png" descr="20071205%20013.png"/>
            <p:cNvPicPr>
              <a:picLocks/>
            </p:cNvPicPr>
            <p:nvPr/>
          </p:nvPicPr>
          <p:blipFill>
            <a:blip r:embed="rId3"/>
            <a:stretch>
              <a:fillRect/>
            </a:stretch>
          </p:blipFill>
          <p:spPr>
            <a:xfrm>
              <a:off x="0" y="0"/>
              <a:ext cx="5690411" cy="6039979"/>
            </a:xfrm>
            <a:prstGeom prst="rect">
              <a:avLst/>
            </a:prstGeom>
            <a:effectLst/>
          </p:spPr>
        </p:pic>
      </p:grpSp>
      <p:sp>
        <p:nvSpPr>
          <p:cNvPr id="769" name="Yet fossil graveyards contain millions of “soft-bodied” organisms, including bacteria, embryos, leaves, flowers, worms, jellyfish, fish eggs, and insects including butterflies."/>
          <p:cNvSpPr txBox="1"/>
          <p:nvPr/>
        </p:nvSpPr>
        <p:spPr>
          <a:xfrm>
            <a:off x="735705" y="1114197"/>
            <a:ext cx="4887038" cy="8380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Yet fossil graveyards contain millions of “soft-bodied” organisms, including bacteria, embryos, leaves, flowers, worms, jellyfish, fish eggs, and insects including butterflies.</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3" name="Fossil-leaf_Taxodium_dubium_Tertiary_Germany.png"/>
          <p:cNvGrpSpPr/>
          <p:nvPr/>
        </p:nvGrpSpPr>
        <p:grpSpPr>
          <a:xfrm>
            <a:off x="5463773" y="1087305"/>
            <a:ext cx="6665133" cy="6653438"/>
            <a:chOff x="0" y="0"/>
            <a:chExt cx="6665131" cy="6653437"/>
          </a:xfrm>
        </p:grpSpPr>
        <p:pic>
          <p:nvPicPr>
            <p:cNvPr id="772" name="Fossil-leaf_Taxodium_dubium_Tertiary_Germany.png" descr="Fossil-leaf_Taxodium_dubium_Tertiary_Germany.png"/>
            <p:cNvPicPr>
              <a:picLocks noChangeAspect="1"/>
            </p:cNvPicPr>
            <p:nvPr/>
          </p:nvPicPr>
          <p:blipFill>
            <a:blip r:embed="rId2"/>
            <a:srcRect/>
            <a:stretch>
              <a:fillRect/>
            </a:stretch>
          </p:blipFill>
          <p:spPr>
            <a:xfrm>
              <a:off x="76200" y="63500"/>
              <a:ext cx="6525432" cy="6513738"/>
            </a:xfrm>
            <a:prstGeom prst="rect">
              <a:avLst/>
            </a:prstGeom>
            <a:ln>
              <a:noFill/>
            </a:ln>
            <a:effectLst/>
          </p:spPr>
        </p:pic>
        <p:pic>
          <p:nvPicPr>
            <p:cNvPr id="771" name="Fossil-leaf_Taxodium_dubium_Tertiary_Germany.png" descr="Fossil-leaf_Taxodium_dubium_Tertiary_Germany.png"/>
            <p:cNvPicPr>
              <a:picLocks/>
            </p:cNvPicPr>
            <p:nvPr/>
          </p:nvPicPr>
          <p:blipFill>
            <a:blip r:embed="rId3"/>
            <a:stretch>
              <a:fillRect/>
            </a:stretch>
          </p:blipFill>
          <p:spPr>
            <a:xfrm>
              <a:off x="-1" y="0"/>
              <a:ext cx="6665133" cy="6653438"/>
            </a:xfrm>
            <a:prstGeom prst="rect">
              <a:avLst/>
            </a:prstGeom>
            <a:effectLst/>
          </p:spPr>
        </p:pic>
      </p:grpSp>
      <p:sp>
        <p:nvSpPr>
          <p:cNvPr id="774" name="Leaves have been so well preserved that alpha and beta types of chlorophyll can be recognized. Even the color of the leaves has been preserved."/>
          <p:cNvSpPr txBox="1"/>
          <p:nvPr/>
        </p:nvSpPr>
        <p:spPr>
          <a:xfrm>
            <a:off x="735705" y="961797"/>
            <a:ext cx="4086144" cy="85431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Leaves have been so well preserved that alpha and beta types of chlorophyll can be recognized. Even the color of the leaves has been preserved.</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 name="fossil fish swallowing fish.jpg"/>
          <p:cNvGrpSpPr/>
          <p:nvPr/>
        </p:nvGrpSpPr>
        <p:grpSpPr>
          <a:xfrm>
            <a:off x="826777" y="680905"/>
            <a:ext cx="11351246" cy="6597144"/>
            <a:chOff x="0" y="0"/>
            <a:chExt cx="11351245" cy="6597143"/>
          </a:xfrm>
        </p:grpSpPr>
        <p:pic>
          <p:nvPicPr>
            <p:cNvPr id="777" name="fossil fish swallowing fish.jpg" descr="fossil fish swallowing fish.jpg"/>
            <p:cNvPicPr>
              <a:picLocks noChangeAspect="1"/>
            </p:cNvPicPr>
            <p:nvPr/>
          </p:nvPicPr>
          <p:blipFill>
            <a:blip r:embed="rId2"/>
            <a:srcRect/>
            <a:stretch>
              <a:fillRect/>
            </a:stretch>
          </p:blipFill>
          <p:spPr>
            <a:xfrm>
              <a:off x="76200" y="63500"/>
              <a:ext cx="11211546" cy="6457444"/>
            </a:xfrm>
            <a:prstGeom prst="rect">
              <a:avLst/>
            </a:prstGeom>
            <a:ln>
              <a:noFill/>
            </a:ln>
            <a:effectLst/>
          </p:spPr>
        </p:pic>
        <p:pic>
          <p:nvPicPr>
            <p:cNvPr id="776" name="fossil fish swallowing fish.jpg" descr="fossil fish swallowing fish.jpg"/>
            <p:cNvPicPr>
              <a:picLocks/>
            </p:cNvPicPr>
            <p:nvPr/>
          </p:nvPicPr>
          <p:blipFill>
            <a:blip r:embed="rId3"/>
            <a:stretch>
              <a:fillRect/>
            </a:stretch>
          </p:blipFill>
          <p:spPr>
            <a:xfrm>
              <a:off x="0" y="-1"/>
              <a:ext cx="11351246" cy="6597145"/>
            </a:xfrm>
            <a:prstGeom prst="rect">
              <a:avLst/>
            </a:prstGeom>
            <a:effectLst/>
          </p:spPr>
        </p:pic>
      </p:grpSp>
      <p:sp>
        <p:nvSpPr>
          <p:cNvPr id="779" name="A fish in the process of swallowing another fish"/>
          <p:cNvSpPr txBox="1"/>
          <p:nvPr/>
        </p:nvSpPr>
        <p:spPr>
          <a:xfrm>
            <a:off x="2425889" y="7381944"/>
            <a:ext cx="8153022" cy="24202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 fish in the process of swallowing another fish</a:t>
            </a: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3" name="Image"/>
          <p:cNvGrpSpPr/>
          <p:nvPr/>
        </p:nvGrpSpPr>
        <p:grpSpPr>
          <a:xfrm>
            <a:off x="826777" y="680905"/>
            <a:ext cx="11351246" cy="6597144"/>
            <a:chOff x="0" y="0"/>
            <a:chExt cx="11351245" cy="6597143"/>
          </a:xfrm>
        </p:grpSpPr>
        <p:pic>
          <p:nvPicPr>
            <p:cNvPr id="782" name="Image" descr="Image"/>
            <p:cNvPicPr>
              <a:picLocks noChangeAspect="1"/>
            </p:cNvPicPr>
            <p:nvPr/>
          </p:nvPicPr>
          <p:blipFill>
            <a:blip r:embed="rId2"/>
            <a:srcRect t="7601" b="7601"/>
            <a:stretch>
              <a:fillRect/>
            </a:stretch>
          </p:blipFill>
          <p:spPr>
            <a:xfrm>
              <a:off x="76200" y="63500"/>
              <a:ext cx="11211546" cy="6457444"/>
            </a:xfrm>
            <a:prstGeom prst="rect">
              <a:avLst/>
            </a:prstGeom>
            <a:ln>
              <a:noFill/>
            </a:ln>
            <a:effectLst/>
          </p:spPr>
        </p:pic>
        <p:pic>
          <p:nvPicPr>
            <p:cNvPr id="781" name="Image" descr="Image"/>
            <p:cNvPicPr>
              <a:picLocks/>
            </p:cNvPicPr>
            <p:nvPr/>
          </p:nvPicPr>
          <p:blipFill>
            <a:blip r:embed="rId3"/>
            <a:stretch>
              <a:fillRect/>
            </a:stretch>
          </p:blipFill>
          <p:spPr>
            <a:xfrm>
              <a:off x="0" y="-1"/>
              <a:ext cx="11351246" cy="6597145"/>
            </a:xfrm>
            <a:prstGeom prst="rect">
              <a:avLst/>
            </a:prstGeom>
            <a:effectLst/>
          </p:spPr>
        </p:pic>
      </p:grpSp>
      <p:sp>
        <p:nvSpPr>
          <p:cNvPr id="784" name="Fossilized scorpions with their stingers preserved"/>
          <p:cNvSpPr txBox="1"/>
          <p:nvPr/>
        </p:nvSpPr>
        <p:spPr>
          <a:xfrm>
            <a:off x="2425889" y="7381944"/>
            <a:ext cx="8153022" cy="24202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Fossilized scorpions with their stingers preserved</a:t>
            </a: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 name="Consider the fossilized clams that are found in many places. When a clam dies under natural conditions it quickly opens up"/>
          <p:cNvSpPr txBox="1"/>
          <p:nvPr/>
        </p:nvSpPr>
        <p:spPr>
          <a:xfrm>
            <a:off x="735705" y="961797"/>
            <a:ext cx="5083987" cy="8380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Consider the fossilized clams that are found in many places. When a clam dies under natural conditions it quickly opens up</a:t>
            </a:r>
          </a:p>
        </p:txBody>
      </p:sp>
      <p:pic>
        <p:nvPicPr>
          <p:cNvPr id="787" name="Image" descr="Image"/>
          <p:cNvPicPr>
            <a:picLocks noChangeAspect="1"/>
          </p:cNvPicPr>
          <p:nvPr/>
        </p:nvPicPr>
        <p:blipFill>
          <a:blip r:embed="rId2"/>
          <a:srcRect l="23942" r="23942"/>
          <a:stretch>
            <a:fillRect/>
          </a:stretch>
        </p:blipFill>
        <p:spPr>
          <a:xfrm>
            <a:off x="6827453" y="1028700"/>
            <a:ext cx="5453447" cy="707390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6" name="universality-of-the-genesis-flood.jpg"/>
          <p:cNvGrpSpPr/>
          <p:nvPr/>
        </p:nvGrpSpPr>
        <p:grpSpPr>
          <a:xfrm>
            <a:off x="6318224" y="1234691"/>
            <a:ext cx="5829712" cy="7538219"/>
            <a:chOff x="0" y="0"/>
            <a:chExt cx="5829711" cy="7538218"/>
          </a:xfrm>
        </p:grpSpPr>
        <p:pic>
          <p:nvPicPr>
            <p:cNvPr id="355" name="universality-of-the-genesis-flood.jpg" descr="universality-of-the-genesis-flood.jpg"/>
            <p:cNvPicPr>
              <a:picLocks noChangeAspect="1"/>
            </p:cNvPicPr>
            <p:nvPr/>
          </p:nvPicPr>
          <p:blipFill>
            <a:blip r:embed="rId2"/>
            <a:srcRect l="10764" r="45974"/>
            <a:stretch>
              <a:fillRect/>
            </a:stretch>
          </p:blipFill>
          <p:spPr>
            <a:xfrm>
              <a:off x="76200" y="63500"/>
              <a:ext cx="5690012" cy="7398519"/>
            </a:xfrm>
            <a:prstGeom prst="rect">
              <a:avLst/>
            </a:prstGeom>
            <a:ln>
              <a:noFill/>
            </a:ln>
            <a:effectLst/>
          </p:spPr>
        </p:pic>
        <p:pic>
          <p:nvPicPr>
            <p:cNvPr id="354" name="universality-of-the-genesis-flood.jpg" descr="universality-of-the-genesis-flood.jpg"/>
            <p:cNvPicPr>
              <a:picLocks/>
            </p:cNvPicPr>
            <p:nvPr/>
          </p:nvPicPr>
          <p:blipFill>
            <a:blip r:embed="rId3"/>
            <a:stretch>
              <a:fillRect/>
            </a:stretch>
          </p:blipFill>
          <p:spPr>
            <a:xfrm>
              <a:off x="0" y="0"/>
              <a:ext cx="5829712" cy="7538219"/>
            </a:xfrm>
            <a:prstGeom prst="rect">
              <a:avLst/>
            </a:prstGeom>
            <a:effectLst/>
          </p:spPr>
        </p:pic>
      </p:grpSp>
      <p:sp>
        <p:nvSpPr>
          <p:cNvPr id="357" name="The Flood Genesis 6-9"/>
          <p:cNvSpPr txBox="1"/>
          <p:nvPr/>
        </p:nvSpPr>
        <p:spPr>
          <a:xfrm>
            <a:off x="856864" y="79282"/>
            <a:ext cx="5260281"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The Flood Genesis 6-9</a:t>
            </a: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 name="But the clams that are found in the fossil beds are closed. Obviously they fossilized quickly by being compacted together in sediment before they could open up."/>
          <p:cNvSpPr txBox="1"/>
          <p:nvPr/>
        </p:nvSpPr>
        <p:spPr>
          <a:xfrm>
            <a:off x="735705" y="961797"/>
            <a:ext cx="5690412" cy="8380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But the clams that are found in the fossil beds are closed. Obviously they fossilized quickly by being compacted together in sediment before they could open up.</a:t>
            </a:r>
          </a:p>
        </p:txBody>
      </p:sp>
      <p:pic>
        <p:nvPicPr>
          <p:cNvPr id="790" name="21075972_tp.png" descr="21075972_tp.png"/>
          <p:cNvPicPr>
            <a:picLocks noChangeAspect="1"/>
          </p:cNvPicPr>
          <p:nvPr/>
        </p:nvPicPr>
        <p:blipFill>
          <a:blip r:embed="rId2"/>
          <a:srcRect l="21114" r="21114"/>
          <a:stretch>
            <a:fillRect/>
          </a:stretch>
        </p:blipFill>
        <p:spPr>
          <a:xfrm>
            <a:off x="6827453" y="1028700"/>
            <a:ext cx="5453447" cy="7073900"/>
          </a:xfrm>
          <a:prstGeom prst="rect">
            <a:avLst/>
          </a:prstGeom>
          <a:ln w="12700">
            <a:miter lim="400000"/>
          </a:ln>
        </p:spPr>
      </p:pic>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Trilobites have been fossilized in great detail."/>
          <p:cNvSpPr txBox="1"/>
          <p:nvPr/>
        </p:nvSpPr>
        <p:spPr>
          <a:xfrm>
            <a:off x="735705" y="961797"/>
            <a:ext cx="4462084" cy="83193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Trilobites have been fossilized in great detail.</a:t>
            </a:r>
          </a:p>
        </p:txBody>
      </p:sp>
      <p:pic>
        <p:nvPicPr>
          <p:cNvPr id="793" name="trilobite 62.jpg" descr="trilobite 62.jpg"/>
          <p:cNvPicPr>
            <a:picLocks noChangeAspect="1"/>
          </p:cNvPicPr>
          <p:nvPr/>
        </p:nvPicPr>
        <p:blipFill>
          <a:blip r:embed="rId2"/>
          <a:srcRect l="20348" r="20348"/>
          <a:stretch>
            <a:fillRect/>
          </a:stretch>
        </p:blipFill>
        <p:spPr>
          <a:xfrm>
            <a:off x="6076664" y="1079500"/>
            <a:ext cx="6294625" cy="7073900"/>
          </a:xfrm>
          <a:prstGeom prst="rect">
            <a:avLst/>
          </a:prstGeom>
          <a:ln w="12700">
            <a:miter lim="400000"/>
          </a:ln>
        </p:spPr>
      </p:pic>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 name="The trilobite’s compound eye has been fossilized in such detail that scientists have been able to study it microscopically."/>
          <p:cNvSpPr txBox="1"/>
          <p:nvPr/>
        </p:nvSpPr>
        <p:spPr>
          <a:xfrm>
            <a:off x="735705" y="961797"/>
            <a:ext cx="5690412" cy="8380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trilobite’s compound eye has been fossilized in such detail that scientists have been able to study it microscopically. </a:t>
            </a:r>
          </a:p>
        </p:txBody>
      </p:sp>
      <p:pic>
        <p:nvPicPr>
          <p:cNvPr id="796" name="my trilobite 14 - Version 2.jpg" descr="my trilobite 14 - Version 2.jpg"/>
          <p:cNvPicPr>
            <a:picLocks noChangeAspect="1"/>
          </p:cNvPicPr>
          <p:nvPr/>
        </p:nvPicPr>
        <p:blipFill>
          <a:blip r:embed="rId2"/>
          <a:srcRect l="19718" r="19718"/>
          <a:stretch>
            <a:fillRect/>
          </a:stretch>
        </p:blipFill>
        <p:spPr>
          <a:xfrm>
            <a:off x="6827453" y="1028700"/>
            <a:ext cx="5453447" cy="7073900"/>
          </a:xfrm>
          <a:prstGeom prst="rect">
            <a:avLst/>
          </a:prstGeom>
          <a:ln w="12700">
            <a:miter lim="400000"/>
          </a:ln>
        </p:spPr>
      </p:pic>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0" name="Image"/>
          <p:cNvGrpSpPr/>
          <p:nvPr/>
        </p:nvGrpSpPr>
        <p:grpSpPr>
          <a:xfrm>
            <a:off x="6692494" y="1091767"/>
            <a:ext cx="5690412" cy="6772801"/>
            <a:chOff x="0" y="0"/>
            <a:chExt cx="5690410" cy="6772799"/>
          </a:xfrm>
        </p:grpSpPr>
        <p:pic>
          <p:nvPicPr>
            <p:cNvPr id="799" name="Image" descr="Image"/>
            <p:cNvPicPr>
              <a:picLocks noChangeAspect="1"/>
            </p:cNvPicPr>
            <p:nvPr/>
          </p:nvPicPr>
          <p:blipFill>
            <a:blip r:embed="rId2"/>
            <a:srcRect/>
            <a:stretch>
              <a:fillRect/>
            </a:stretch>
          </p:blipFill>
          <p:spPr>
            <a:xfrm>
              <a:off x="76200" y="63500"/>
              <a:ext cx="5550711" cy="6633100"/>
            </a:xfrm>
            <a:prstGeom prst="rect">
              <a:avLst/>
            </a:prstGeom>
            <a:ln>
              <a:noFill/>
            </a:ln>
            <a:effectLst/>
          </p:spPr>
        </p:pic>
        <p:pic>
          <p:nvPicPr>
            <p:cNvPr id="798" name="Image" descr="Image"/>
            <p:cNvPicPr>
              <a:picLocks/>
            </p:cNvPicPr>
            <p:nvPr/>
          </p:nvPicPr>
          <p:blipFill>
            <a:blip r:embed="rId3"/>
            <a:stretch>
              <a:fillRect/>
            </a:stretch>
          </p:blipFill>
          <p:spPr>
            <a:xfrm>
              <a:off x="0" y="0"/>
              <a:ext cx="5690411" cy="6772800"/>
            </a:xfrm>
            <a:prstGeom prst="rect">
              <a:avLst/>
            </a:prstGeom>
            <a:effectLst/>
          </p:spPr>
        </p:pic>
      </p:grpSp>
      <p:sp>
        <p:nvSpPr>
          <p:cNvPr id="801" name="Marine fossils have been found atop mountains.…"/>
          <p:cNvSpPr txBox="1"/>
          <p:nvPr/>
        </p:nvSpPr>
        <p:spPr>
          <a:xfrm>
            <a:off x="863194" y="1270764"/>
            <a:ext cx="5690412" cy="84058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Marine fossils have been found atop mountains.</a:t>
            </a:r>
          </a:p>
          <a:p>
            <a:pPr algn="l">
              <a:lnSpc>
                <a:spcPct val="110000"/>
              </a:lnSpc>
              <a:defRPr sz="3400" cap="none">
                <a:solidFill>
                  <a:srgbClr val="94E3FE"/>
                </a:solidFill>
              </a:defRPr>
            </a:pPr>
            <a:endParaRPr/>
          </a:p>
          <a:p>
            <a:pPr algn="l">
              <a:lnSpc>
                <a:spcPct val="110000"/>
              </a:lnSpc>
              <a:defRPr sz="3400" cap="none">
                <a:solidFill>
                  <a:srgbClr val="94E3FE"/>
                </a:solidFill>
              </a:defRPr>
            </a:pPr>
            <a:r>
              <a:t>In Peru and other places, whale fossils have been found high in mountains far from the ocean.</a:t>
            </a:r>
          </a:p>
        </p:txBody>
      </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5" name="Image"/>
          <p:cNvGrpSpPr/>
          <p:nvPr/>
        </p:nvGrpSpPr>
        <p:grpSpPr>
          <a:xfrm>
            <a:off x="6653171" y="1453684"/>
            <a:ext cx="5690412" cy="4302734"/>
            <a:chOff x="0" y="0"/>
            <a:chExt cx="5690410" cy="4302732"/>
          </a:xfrm>
        </p:grpSpPr>
        <p:pic>
          <p:nvPicPr>
            <p:cNvPr id="804" name="Image" descr="Image"/>
            <p:cNvPicPr>
              <a:picLocks noChangeAspect="1"/>
            </p:cNvPicPr>
            <p:nvPr/>
          </p:nvPicPr>
          <p:blipFill>
            <a:blip r:embed="rId2"/>
            <a:srcRect/>
            <a:stretch>
              <a:fillRect/>
            </a:stretch>
          </p:blipFill>
          <p:spPr>
            <a:xfrm>
              <a:off x="76200" y="63500"/>
              <a:ext cx="5550711" cy="4163033"/>
            </a:xfrm>
            <a:prstGeom prst="rect">
              <a:avLst/>
            </a:prstGeom>
            <a:ln>
              <a:noFill/>
            </a:ln>
            <a:effectLst/>
          </p:spPr>
        </p:pic>
        <p:pic>
          <p:nvPicPr>
            <p:cNvPr id="803" name="Image" descr="Image"/>
            <p:cNvPicPr>
              <a:picLocks/>
            </p:cNvPicPr>
            <p:nvPr/>
          </p:nvPicPr>
          <p:blipFill>
            <a:blip r:embed="rId3"/>
            <a:stretch>
              <a:fillRect/>
            </a:stretch>
          </p:blipFill>
          <p:spPr>
            <a:xfrm>
              <a:off x="0" y="0"/>
              <a:ext cx="5690411" cy="4302733"/>
            </a:xfrm>
            <a:prstGeom prst="rect">
              <a:avLst/>
            </a:prstGeom>
            <a:effectLst/>
          </p:spPr>
        </p:pic>
      </p:grpSp>
      <p:sp>
        <p:nvSpPr>
          <p:cNvPr id="806" name="Clam fossils have been found on the summit of Mt. Everest.…"/>
          <p:cNvSpPr txBox="1"/>
          <p:nvPr/>
        </p:nvSpPr>
        <p:spPr>
          <a:xfrm>
            <a:off x="863194" y="1397764"/>
            <a:ext cx="5690412" cy="84058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Clam fossils have been found on the summit of Mt. Everest. </a:t>
            </a:r>
          </a:p>
          <a:p>
            <a:pPr algn="l">
              <a:lnSpc>
                <a:spcPct val="110000"/>
              </a:lnSpc>
              <a:defRPr sz="3400" cap="none">
                <a:solidFill>
                  <a:srgbClr val="94E3FE"/>
                </a:solidFill>
              </a:defRPr>
            </a:pPr>
            <a:endParaRPr/>
          </a:p>
          <a:p>
            <a:pPr algn="l">
              <a:lnSpc>
                <a:spcPct val="110000"/>
              </a:lnSpc>
              <a:defRPr sz="3400" cap="none">
                <a:solidFill>
                  <a:srgbClr val="94E3FE"/>
                </a:solidFill>
              </a:defRPr>
            </a:pPr>
            <a:r>
              <a:t>Many ammonite fossils (sea animals of the octopus family), some with a diameter up to six feet, are found at 12,000 feet in the Himalayans in the Kali Gandaki River in Nepal.</a:t>
            </a:r>
          </a:p>
        </p:txBody>
      </p:sp>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0" name="Image"/>
          <p:cNvGrpSpPr/>
          <p:nvPr/>
        </p:nvGrpSpPr>
        <p:grpSpPr>
          <a:xfrm>
            <a:off x="826777" y="494274"/>
            <a:ext cx="11351246" cy="7291775"/>
            <a:chOff x="0" y="0"/>
            <a:chExt cx="11351245" cy="7291774"/>
          </a:xfrm>
        </p:grpSpPr>
        <p:pic>
          <p:nvPicPr>
            <p:cNvPr id="809" name="Image" descr="Image"/>
            <p:cNvPicPr>
              <a:picLocks noChangeAspect="1"/>
            </p:cNvPicPr>
            <p:nvPr/>
          </p:nvPicPr>
          <p:blipFill>
            <a:blip r:embed="rId2"/>
            <a:srcRect t="8371" b="15741"/>
            <a:stretch>
              <a:fillRect/>
            </a:stretch>
          </p:blipFill>
          <p:spPr>
            <a:xfrm>
              <a:off x="76199" y="63500"/>
              <a:ext cx="11211547" cy="7152075"/>
            </a:xfrm>
            <a:prstGeom prst="rect">
              <a:avLst/>
            </a:prstGeom>
            <a:ln>
              <a:noFill/>
            </a:ln>
            <a:effectLst/>
          </p:spPr>
        </p:pic>
        <p:pic>
          <p:nvPicPr>
            <p:cNvPr id="808" name="Image" descr="Image"/>
            <p:cNvPicPr>
              <a:picLocks/>
            </p:cNvPicPr>
            <p:nvPr/>
          </p:nvPicPr>
          <p:blipFill>
            <a:blip r:embed="rId3"/>
            <a:stretch>
              <a:fillRect/>
            </a:stretch>
          </p:blipFill>
          <p:spPr>
            <a:xfrm>
              <a:off x="0" y="-1"/>
              <a:ext cx="11351246" cy="7291776"/>
            </a:xfrm>
            <a:prstGeom prst="rect">
              <a:avLst/>
            </a:prstGeom>
            <a:effectLst/>
          </p:spPr>
        </p:pic>
      </p:grpSp>
      <p:sp>
        <p:nvSpPr>
          <p:cNvPr id="811" name="The Ammonite was a sea creature of the squid family."/>
          <p:cNvSpPr txBox="1"/>
          <p:nvPr/>
        </p:nvSpPr>
        <p:spPr>
          <a:xfrm>
            <a:off x="2429908" y="7864544"/>
            <a:ext cx="8144984" cy="14200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Ammonite was a sea creature of the squid family.</a:t>
            </a:r>
          </a:p>
        </p:txBody>
      </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5" name="nepal-everest-1.jpg"/>
          <p:cNvGrpSpPr/>
          <p:nvPr/>
        </p:nvGrpSpPr>
        <p:grpSpPr>
          <a:xfrm>
            <a:off x="777556" y="685367"/>
            <a:ext cx="11165469" cy="5391449"/>
            <a:chOff x="0" y="0"/>
            <a:chExt cx="11165468" cy="5391447"/>
          </a:xfrm>
        </p:grpSpPr>
        <p:pic>
          <p:nvPicPr>
            <p:cNvPr id="814" name="nepal-everest-1.jpg" descr="nepal-everest-1.jpg"/>
            <p:cNvPicPr>
              <a:picLocks noChangeAspect="1"/>
            </p:cNvPicPr>
            <p:nvPr/>
          </p:nvPicPr>
          <p:blipFill>
            <a:blip r:embed="rId2"/>
            <a:srcRect/>
            <a:stretch>
              <a:fillRect/>
            </a:stretch>
          </p:blipFill>
          <p:spPr>
            <a:xfrm>
              <a:off x="76200" y="63500"/>
              <a:ext cx="11025769" cy="5251748"/>
            </a:xfrm>
            <a:prstGeom prst="rect">
              <a:avLst/>
            </a:prstGeom>
            <a:ln>
              <a:noFill/>
            </a:ln>
            <a:effectLst/>
          </p:spPr>
        </p:pic>
        <p:pic>
          <p:nvPicPr>
            <p:cNvPr id="813" name="nepal-everest-1.jpg" descr="nepal-everest-1.jpg"/>
            <p:cNvPicPr>
              <a:picLocks/>
            </p:cNvPicPr>
            <p:nvPr/>
          </p:nvPicPr>
          <p:blipFill>
            <a:blip r:embed="rId3"/>
            <a:stretch>
              <a:fillRect/>
            </a:stretch>
          </p:blipFill>
          <p:spPr>
            <a:xfrm>
              <a:off x="0" y="-1"/>
              <a:ext cx="11165469" cy="5391449"/>
            </a:xfrm>
            <a:prstGeom prst="rect">
              <a:avLst/>
            </a:prstGeom>
            <a:effectLst/>
          </p:spPr>
        </p:pic>
      </p:grpSp>
      <p:sp>
        <p:nvSpPr>
          <p:cNvPr id="816" name="The surface of the earth was reshaped by the flood, both by the rising of the waters and by the receding of the waters."/>
          <p:cNvSpPr txBox="1"/>
          <p:nvPr/>
        </p:nvSpPr>
        <p:spPr>
          <a:xfrm>
            <a:off x="721085" y="6197471"/>
            <a:ext cx="11278411" cy="19949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surface of the earth was reshaped by the flood, both by the rising of the waters and by the receding of the waters.</a:t>
            </a: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0" name="maxresdefault.jpg"/>
          <p:cNvGrpSpPr/>
          <p:nvPr/>
        </p:nvGrpSpPr>
        <p:grpSpPr>
          <a:xfrm>
            <a:off x="1134458" y="532967"/>
            <a:ext cx="10735884" cy="6100054"/>
            <a:chOff x="0" y="0"/>
            <a:chExt cx="10735882" cy="6100052"/>
          </a:xfrm>
        </p:grpSpPr>
        <p:pic>
          <p:nvPicPr>
            <p:cNvPr id="819" name="maxresdefault.jpg" descr="maxresdefault.jpg"/>
            <p:cNvPicPr>
              <a:picLocks noChangeAspect="1"/>
            </p:cNvPicPr>
            <p:nvPr/>
          </p:nvPicPr>
          <p:blipFill>
            <a:blip r:embed="rId2"/>
            <a:srcRect/>
            <a:stretch>
              <a:fillRect/>
            </a:stretch>
          </p:blipFill>
          <p:spPr>
            <a:xfrm>
              <a:off x="76200" y="63500"/>
              <a:ext cx="10596183" cy="5960353"/>
            </a:xfrm>
            <a:prstGeom prst="rect">
              <a:avLst/>
            </a:prstGeom>
            <a:ln>
              <a:noFill/>
            </a:ln>
            <a:effectLst/>
          </p:spPr>
        </p:pic>
        <p:pic>
          <p:nvPicPr>
            <p:cNvPr id="818" name="maxresdefault.jpg" descr="maxresdefault.jpg"/>
            <p:cNvPicPr>
              <a:picLocks/>
            </p:cNvPicPr>
            <p:nvPr/>
          </p:nvPicPr>
          <p:blipFill>
            <a:blip r:embed="rId3"/>
            <a:stretch>
              <a:fillRect/>
            </a:stretch>
          </p:blipFill>
          <p:spPr>
            <a:xfrm>
              <a:off x="0" y="-1"/>
              <a:ext cx="10735883" cy="6100054"/>
            </a:xfrm>
            <a:prstGeom prst="rect">
              <a:avLst/>
            </a:prstGeom>
            <a:effectLst/>
          </p:spPr>
        </p:pic>
      </p:grpSp>
      <p:sp>
        <p:nvSpPr>
          <p:cNvPr id="821" name="God called for the waters to recede to the present levels in the seas. The receding process took seven months while Noah remained in the ark (Ge. 8:3-14). Psalm 104:6-9 describes this great event."/>
          <p:cNvSpPr txBox="1"/>
          <p:nvPr/>
        </p:nvSpPr>
        <p:spPr>
          <a:xfrm>
            <a:off x="1134458" y="6773237"/>
            <a:ext cx="10735884" cy="28017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God called for the waters to recede to the present levels in the seas. The receding process took seven months while Noah remained in the ark (Ge. 8:3-14). Psalm 104:6-9 describes this great event. </a:t>
            </a:r>
          </a:p>
        </p:txBody>
      </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5" name="taf_flood1_248.jpg"/>
          <p:cNvGrpSpPr/>
          <p:nvPr/>
        </p:nvGrpSpPr>
        <p:grpSpPr>
          <a:xfrm>
            <a:off x="6698035" y="1201007"/>
            <a:ext cx="5519720" cy="5997489"/>
            <a:chOff x="0" y="0"/>
            <a:chExt cx="5519719" cy="5997488"/>
          </a:xfrm>
        </p:grpSpPr>
        <p:pic>
          <p:nvPicPr>
            <p:cNvPr id="824" name="taf_flood1_248.jpg" descr="taf_flood1_248.jpg"/>
            <p:cNvPicPr>
              <a:picLocks noChangeAspect="1"/>
            </p:cNvPicPr>
            <p:nvPr/>
          </p:nvPicPr>
          <p:blipFill>
            <a:blip r:embed="rId2"/>
            <a:srcRect l="33730" r="33730"/>
            <a:stretch>
              <a:fillRect/>
            </a:stretch>
          </p:blipFill>
          <p:spPr>
            <a:xfrm>
              <a:off x="76200" y="63499"/>
              <a:ext cx="5380020" cy="5857790"/>
            </a:xfrm>
            <a:prstGeom prst="rect">
              <a:avLst/>
            </a:prstGeom>
            <a:ln>
              <a:noFill/>
            </a:ln>
            <a:effectLst/>
          </p:spPr>
        </p:pic>
        <p:pic>
          <p:nvPicPr>
            <p:cNvPr id="823" name="taf_flood1_248.jpg" descr="taf_flood1_248.jpg"/>
            <p:cNvPicPr>
              <a:picLocks/>
            </p:cNvPicPr>
            <p:nvPr/>
          </p:nvPicPr>
          <p:blipFill>
            <a:blip r:embed="rId3"/>
            <a:stretch>
              <a:fillRect/>
            </a:stretch>
          </p:blipFill>
          <p:spPr>
            <a:xfrm>
              <a:off x="0" y="0"/>
              <a:ext cx="5519720" cy="5997489"/>
            </a:xfrm>
            <a:prstGeom prst="rect">
              <a:avLst/>
            </a:prstGeom>
            <a:effectLst/>
          </p:spPr>
        </p:pic>
      </p:grpSp>
      <p:sp>
        <p:nvSpPr>
          <p:cNvPr id="826" name="“Thou coveredst it with the deep as with a garment: the waters stood above the mountains. At thy rebuke they fled; at the voice of thy thunder they hasted away. They go up by the mountains; they go down by the valleys unto the place which thou hast found"/>
          <p:cNvSpPr txBox="1"/>
          <p:nvPr/>
        </p:nvSpPr>
        <p:spPr>
          <a:xfrm>
            <a:off x="685394" y="686564"/>
            <a:ext cx="5690412" cy="84058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72516">
              <a:lnSpc>
                <a:spcPct val="110000"/>
              </a:lnSpc>
              <a:defRPr sz="3332" cap="none">
                <a:solidFill>
                  <a:srgbClr val="FFFFFF"/>
                </a:solidFill>
              </a:defRPr>
            </a:pPr>
            <a:r>
              <a:t>“Thou coveredst it with the deep as </a:t>
            </a:r>
            <a:r>
              <a:rPr i="1"/>
              <a:t>with</a:t>
            </a:r>
            <a:r>
              <a:t> a garment: the waters stood above the mountains. At thy rebuke they fled; at the voice of thy thunder they hasted away. They go up by the mountains; they go down by the valleys unto the place which thou hast founded for them.Thou hast set a bound that they may not pass over; that they turn not again to cover the earth” (Ps. 104:6-9).</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0" name="b939b92db58c09813c34b6d95c6ee95c.jpg"/>
          <p:cNvGrpSpPr/>
          <p:nvPr/>
        </p:nvGrpSpPr>
        <p:grpSpPr>
          <a:xfrm>
            <a:off x="6031719" y="1294967"/>
            <a:ext cx="6674486" cy="5379428"/>
            <a:chOff x="0" y="0"/>
            <a:chExt cx="6674484" cy="5379426"/>
          </a:xfrm>
        </p:grpSpPr>
        <p:pic>
          <p:nvPicPr>
            <p:cNvPr id="829" name="b939b92db58c09813c34b6d95c6ee95c.jpg" descr="b939b92db58c09813c34b6d95c6ee95c.jpg"/>
            <p:cNvPicPr>
              <a:picLocks noChangeAspect="1"/>
            </p:cNvPicPr>
            <p:nvPr/>
          </p:nvPicPr>
          <p:blipFill>
            <a:blip r:embed="rId2"/>
            <a:srcRect l="12585" r="12585"/>
            <a:stretch>
              <a:fillRect/>
            </a:stretch>
          </p:blipFill>
          <p:spPr>
            <a:xfrm>
              <a:off x="76200" y="63499"/>
              <a:ext cx="6534785" cy="5239728"/>
            </a:xfrm>
            <a:prstGeom prst="rect">
              <a:avLst/>
            </a:prstGeom>
            <a:ln>
              <a:noFill/>
            </a:ln>
            <a:effectLst/>
          </p:spPr>
        </p:pic>
        <p:pic>
          <p:nvPicPr>
            <p:cNvPr id="828" name="b939b92db58c09813c34b6d95c6ee95c.jpg" descr="b939b92db58c09813c34b6d95c6ee95c.jpg"/>
            <p:cNvPicPr>
              <a:picLocks/>
            </p:cNvPicPr>
            <p:nvPr/>
          </p:nvPicPr>
          <p:blipFill>
            <a:blip r:embed="rId3"/>
            <a:stretch>
              <a:fillRect/>
            </a:stretch>
          </p:blipFill>
          <p:spPr>
            <a:xfrm>
              <a:off x="-1" y="-1"/>
              <a:ext cx="6674486" cy="5379428"/>
            </a:xfrm>
            <a:prstGeom prst="rect">
              <a:avLst/>
            </a:prstGeom>
            <a:effectLst/>
          </p:spPr>
        </p:pic>
      </p:grpSp>
      <p:sp>
        <p:nvSpPr>
          <p:cNvPr id="831" name="Mountains rose up higher, new ones were formed, and the sea beds were lowered (Ps. 104:8). This would have forced the water to flow across the land in powerful currents. Mountains rose to their current height. Canyons and valleys were formed."/>
          <p:cNvSpPr txBox="1"/>
          <p:nvPr/>
        </p:nvSpPr>
        <p:spPr>
          <a:xfrm>
            <a:off x="837305" y="1016764"/>
            <a:ext cx="4683937" cy="87902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Mountains rose up higher, new ones were formed, and the sea beds were lowered (Ps. 104:8). This would have forced the water to flow across the land in powerful currents. Mountains rose to their current height. Canyons and valleys were formed.</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Noah’s Flood was a global flood that destroyed all mankind except for Noah and his wife and three sons and their wives.…"/>
          <p:cNvSpPr txBox="1"/>
          <p:nvPr/>
        </p:nvSpPr>
        <p:spPr>
          <a:xfrm>
            <a:off x="1134238" y="889000"/>
            <a:ext cx="5695300" cy="71885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110000"/>
              </a:lnSpc>
              <a:defRPr sz="3400" cap="none">
                <a:solidFill>
                  <a:srgbClr val="76D6FF"/>
                </a:solidFill>
              </a:defRPr>
            </a:pPr>
            <a:r>
              <a:t>Noah’s Flood was a global flood that destroyed all mankind except for Noah and his wife and three sons and their wives. </a:t>
            </a:r>
          </a:p>
          <a:p>
            <a:pPr algn="l">
              <a:lnSpc>
                <a:spcPct val="110000"/>
              </a:lnSpc>
              <a:defRPr sz="3400" cap="none">
                <a:solidFill>
                  <a:srgbClr val="76D6FF"/>
                </a:solidFill>
              </a:defRPr>
            </a:pPr>
            <a:endParaRPr/>
          </a:p>
          <a:p>
            <a:pPr algn="l">
              <a:lnSpc>
                <a:spcPct val="110000"/>
              </a:lnSpc>
              <a:defRPr sz="3400" cap="none">
                <a:solidFill>
                  <a:srgbClr val="76D6FF"/>
                </a:solidFill>
              </a:defRPr>
            </a:pPr>
            <a:r>
              <a:t>It destroyed all aspects of human civilization.</a:t>
            </a:r>
            <a:r>
              <a:rPr>
                <a:solidFill>
                  <a:srgbClr val="FFFFFF"/>
                </a:solidFill>
              </a:rPr>
              <a:t> “the world that then was perished” (2 Pe. 3:6).</a:t>
            </a:r>
          </a:p>
        </p:txBody>
      </p:sp>
      <p:grpSp>
        <p:nvGrpSpPr>
          <p:cNvPr id="362" name="noah building ark pppas0425 goodsalt.jpg"/>
          <p:cNvGrpSpPr/>
          <p:nvPr/>
        </p:nvGrpSpPr>
        <p:grpSpPr>
          <a:xfrm>
            <a:off x="7540322" y="889000"/>
            <a:ext cx="4553555" cy="6016134"/>
            <a:chOff x="0" y="0"/>
            <a:chExt cx="4553554" cy="6016133"/>
          </a:xfrm>
        </p:grpSpPr>
        <p:pic>
          <p:nvPicPr>
            <p:cNvPr id="361" name="noah building ark pppas0425 goodsalt.jpg" descr="noah building ark pppas0425 goodsalt.jpg"/>
            <p:cNvPicPr>
              <a:picLocks noChangeAspect="1"/>
            </p:cNvPicPr>
            <p:nvPr/>
          </p:nvPicPr>
          <p:blipFill>
            <a:blip r:embed="rId2"/>
            <a:srcRect l="39038" r="9322"/>
            <a:stretch>
              <a:fillRect/>
            </a:stretch>
          </p:blipFill>
          <p:spPr>
            <a:xfrm>
              <a:off x="76200" y="63499"/>
              <a:ext cx="4413855" cy="5876436"/>
            </a:xfrm>
            <a:prstGeom prst="rect">
              <a:avLst/>
            </a:prstGeom>
            <a:ln>
              <a:noFill/>
            </a:ln>
            <a:effectLst/>
          </p:spPr>
        </p:pic>
        <p:pic>
          <p:nvPicPr>
            <p:cNvPr id="360" name="noah building ark pppas0425 goodsalt.jpg" descr="noah building ark pppas0425 goodsalt.jpg"/>
            <p:cNvPicPr>
              <a:picLocks/>
            </p:cNvPicPr>
            <p:nvPr/>
          </p:nvPicPr>
          <p:blipFill>
            <a:blip r:embed="rId3"/>
            <a:stretch>
              <a:fillRect/>
            </a:stretch>
          </p:blipFill>
          <p:spPr>
            <a:xfrm>
              <a:off x="0" y="0"/>
              <a:ext cx="4553555" cy="6016134"/>
            </a:xfrm>
            <a:prstGeom prst="rect">
              <a:avLst/>
            </a:prstGeom>
            <a:effectLst/>
          </p:spPr>
        </p:pic>
      </p:gr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5" name="85DAAFDB-1DD8-B71B-0B34C81C1F5FCCE0.jpg"/>
          <p:cNvGrpSpPr/>
          <p:nvPr/>
        </p:nvGrpSpPr>
        <p:grpSpPr>
          <a:xfrm>
            <a:off x="1394581" y="634567"/>
            <a:ext cx="10215638" cy="4735465"/>
            <a:chOff x="0" y="0"/>
            <a:chExt cx="10215636" cy="4735464"/>
          </a:xfrm>
        </p:grpSpPr>
        <p:pic>
          <p:nvPicPr>
            <p:cNvPr id="834" name="85DAAFDB-1DD8-B71B-0B34C81C1F5FCCE0.jpg" descr="85DAAFDB-1DD8-B71B-0B34C81C1F5FCCE0.jpg"/>
            <p:cNvPicPr>
              <a:picLocks noChangeAspect="1"/>
            </p:cNvPicPr>
            <p:nvPr/>
          </p:nvPicPr>
          <p:blipFill>
            <a:blip r:embed="rId2"/>
            <a:srcRect/>
            <a:stretch>
              <a:fillRect/>
            </a:stretch>
          </p:blipFill>
          <p:spPr>
            <a:xfrm>
              <a:off x="76200" y="63500"/>
              <a:ext cx="10075937" cy="4595765"/>
            </a:xfrm>
            <a:prstGeom prst="rect">
              <a:avLst/>
            </a:prstGeom>
            <a:ln>
              <a:noFill/>
            </a:ln>
            <a:effectLst/>
          </p:spPr>
        </p:pic>
        <p:pic>
          <p:nvPicPr>
            <p:cNvPr id="833" name="85DAAFDB-1DD8-B71B-0B34C81C1F5FCCE0.jpg" descr="85DAAFDB-1DD8-B71B-0B34C81C1F5FCCE0.jpg"/>
            <p:cNvPicPr>
              <a:picLocks/>
            </p:cNvPicPr>
            <p:nvPr/>
          </p:nvPicPr>
          <p:blipFill>
            <a:blip r:embed="rId3"/>
            <a:stretch>
              <a:fillRect/>
            </a:stretch>
          </p:blipFill>
          <p:spPr>
            <a:xfrm>
              <a:off x="0" y="-1"/>
              <a:ext cx="10215637" cy="4735466"/>
            </a:xfrm>
            <a:prstGeom prst="rect">
              <a:avLst/>
            </a:prstGeom>
            <a:effectLst/>
          </p:spPr>
        </p:pic>
      </p:grpSp>
      <p:sp>
        <p:nvSpPr>
          <p:cNvPr id="836" name="“That Flood accomplished abundant geologic work. Eroding sediments here, redepositing them there, pushing up continents, elevating plateaus, denuding terrains, etc., so that the earth today is quite different from before” (John Morris, “Did Noah’s Flood "/>
          <p:cNvSpPr txBox="1"/>
          <p:nvPr/>
        </p:nvSpPr>
        <p:spPr>
          <a:xfrm>
            <a:off x="863194" y="5637877"/>
            <a:ext cx="11278412" cy="36323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“That Flood accomplished abundant geologic work. Eroding sediments here, redepositing them there, pushing up continents, elevating plateaus, denuding terrains, etc., so that the earth today is quite different from before” (John Morris, “Did Noah’s Flood Cover the Himalayan Mountains?” ICR).</a:t>
            </a: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0" name="nepal-everest-1.jpg"/>
          <p:cNvGrpSpPr/>
          <p:nvPr/>
        </p:nvGrpSpPr>
        <p:grpSpPr>
          <a:xfrm>
            <a:off x="7846481" y="816733"/>
            <a:ext cx="4450601" cy="4670886"/>
            <a:chOff x="0" y="0"/>
            <a:chExt cx="4450599" cy="4670885"/>
          </a:xfrm>
        </p:grpSpPr>
        <p:pic>
          <p:nvPicPr>
            <p:cNvPr id="839" name="nepal-everest-1.jpg" descr="nepal-everest-1.jpg"/>
            <p:cNvPicPr>
              <a:picLocks noChangeAspect="1"/>
            </p:cNvPicPr>
            <p:nvPr/>
          </p:nvPicPr>
          <p:blipFill>
            <a:blip r:embed="rId2"/>
            <a:srcRect l="5920" t="3307" r="51760" b="3307"/>
            <a:stretch>
              <a:fillRect/>
            </a:stretch>
          </p:blipFill>
          <p:spPr>
            <a:xfrm>
              <a:off x="76200" y="63500"/>
              <a:ext cx="4310900" cy="4531185"/>
            </a:xfrm>
            <a:prstGeom prst="rect">
              <a:avLst/>
            </a:prstGeom>
            <a:ln>
              <a:noFill/>
            </a:ln>
            <a:effectLst/>
          </p:spPr>
        </p:pic>
        <p:pic>
          <p:nvPicPr>
            <p:cNvPr id="838" name="nepal-everest-1.jpg" descr="nepal-everest-1.jpg"/>
            <p:cNvPicPr>
              <a:picLocks/>
            </p:cNvPicPr>
            <p:nvPr/>
          </p:nvPicPr>
          <p:blipFill>
            <a:blip r:embed="rId3"/>
            <a:stretch>
              <a:fillRect/>
            </a:stretch>
          </p:blipFill>
          <p:spPr>
            <a:xfrm>
              <a:off x="0" y="-1"/>
              <a:ext cx="4450600" cy="4670886"/>
            </a:xfrm>
            <a:prstGeom prst="rect">
              <a:avLst/>
            </a:prstGeom>
            <a:effectLst/>
          </p:spPr>
        </p:pic>
      </p:grpSp>
      <p:sp>
        <p:nvSpPr>
          <p:cNvPr id="841" name="“Mt. Everest and the Himalayan range, along with the Alps, the Rockies, the Appalachians, the Andes, and most of the world's other mountains are composed of ocean-bottom sediments, full of marine fossils laid down by the Flood. They give every indication"/>
          <p:cNvSpPr txBox="1"/>
          <p:nvPr/>
        </p:nvSpPr>
        <p:spPr>
          <a:xfrm>
            <a:off x="710794" y="569557"/>
            <a:ext cx="7039787" cy="86117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defTabSz="578358">
              <a:lnSpc>
                <a:spcPct val="110000"/>
              </a:lnSpc>
              <a:defRPr sz="3366" cap="none">
                <a:solidFill>
                  <a:srgbClr val="94E3FE"/>
                </a:solidFill>
              </a:defRPr>
            </a:lvl1pPr>
          </a:lstStyle>
          <a:p>
            <a:r>
              <a:t>“Mt. Everest and the Himalayan range, along with the Alps, the Rockies, the Appalachians, the Andes, and most of the world's other mountains are composed of ocean-bottom sediments, full of marine fossils laid down by the Flood. They give every indication of resulting from cataclysmic water processes. These are the kinds of deposits we would expect to result from the worldwide, world-destroying Flood of Noah's day” (John Morris, “Did Noah’s Flood Cover the Himalayan Mountains?” ICR).</a:t>
            </a: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 name="“At the end of the Flood, after thick sequences of sediments had accumulated, the Indian subcontinent evidently collided with Asia, crumpling the sediments into mountains. Today they stand as giants—folded and fractured layers of ocean-bottom sediments a"/>
          <p:cNvSpPr txBox="1"/>
          <p:nvPr/>
        </p:nvSpPr>
        <p:spPr>
          <a:xfrm>
            <a:off x="863194" y="686564"/>
            <a:ext cx="6200694" cy="84058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a:lnSpc>
                <a:spcPct val="110000"/>
              </a:lnSpc>
              <a:defRPr sz="3400" cap="none">
                <a:solidFill>
                  <a:srgbClr val="94E3FE"/>
                </a:solidFill>
              </a:defRPr>
            </a:lvl1pPr>
          </a:lstStyle>
          <a:p>
            <a:r>
              <a:t>“At the end of the Flood, after thick sequences of sediments had accumulated, the Indian subcontinent evidently collided with Asia, crumpling the sediments into mountains. Today they stand as giants—folded and fractured layers of ocean-bottom sediments at high elevations. No, Noah's Flood didn't cover the Himalayas, it formed them!” (John Morris, “Did Noah’s Flood Cover the Himalayan Mountains?” ICR).</a:t>
            </a:r>
          </a:p>
        </p:txBody>
      </p:sp>
      <p:grpSp>
        <p:nvGrpSpPr>
          <p:cNvPr id="846" name="nepal-everest-1.jpg"/>
          <p:cNvGrpSpPr/>
          <p:nvPr/>
        </p:nvGrpSpPr>
        <p:grpSpPr>
          <a:xfrm>
            <a:off x="7337118" y="816733"/>
            <a:ext cx="4959963" cy="5206276"/>
            <a:chOff x="0" y="0"/>
            <a:chExt cx="4959961" cy="5206275"/>
          </a:xfrm>
        </p:grpSpPr>
        <p:pic>
          <p:nvPicPr>
            <p:cNvPr id="845" name="nepal-everest-1.jpg" descr="nepal-everest-1.jpg"/>
            <p:cNvPicPr>
              <a:picLocks noChangeAspect="1"/>
            </p:cNvPicPr>
            <p:nvPr/>
          </p:nvPicPr>
          <p:blipFill>
            <a:blip r:embed="rId2"/>
            <a:srcRect l="5920" t="3307" r="51760" b="3307"/>
            <a:stretch>
              <a:fillRect/>
            </a:stretch>
          </p:blipFill>
          <p:spPr>
            <a:xfrm>
              <a:off x="76200" y="63500"/>
              <a:ext cx="4820262" cy="5066576"/>
            </a:xfrm>
            <a:prstGeom prst="rect">
              <a:avLst/>
            </a:prstGeom>
            <a:ln>
              <a:noFill/>
            </a:ln>
            <a:effectLst/>
          </p:spPr>
        </p:pic>
        <p:pic>
          <p:nvPicPr>
            <p:cNvPr id="844" name="nepal-everest-1.jpg" descr="nepal-everest-1.jpg"/>
            <p:cNvPicPr>
              <a:picLocks/>
            </p:cNvPicPr>
            <p:nvPr/>
          </p:nvPicPr>
          <p:blipFill>
            <a:blip r:embed="rId3"/>
            <a:stretch>
              <a:fillRect/>
            </a:stretch>
          </p:blipFill>
          <p:spPr>
            <a:xfrm>
              <a:off x="0" y="0"/>
              <a:ext cx="4959962" cy="5206276"/>
            </a:xfrm>
            <a:prstGeom prst="rect">
              <a:avLst/>
            </a:prstGeom>
            <a:effectLst/>
          </p:spPr>
        </p:pic>
      </p:gr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 name="Noah was in the ark for 375 days."/>
          <p:cNvSpPr txBox="1"/>
          <p:nvPr/>
        </p:nvSpPr>
        <p:spPr>
          <a:xfrm>
            <a:off x="1729052" y="6971224"/>
            <a:ext cx="9546696" cy="11736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94E3FE"/>
                </a:solidFill>
              </a:defRPr>
            </a:lvl1pPr>
          </a:lstStyle>
          <a:p>
            <a:r>
              <a:t>Noah was in the ark for 375 days.</a:t>
            </a:r>
          </a:p>
        </p:txBody>
      </p:sp>
      <p:grpSp>
        <p:nvGrpSpPr>
          <p:cNvPr id="851" name="universality-of-the-genesis-flood.jpg"/>
          <p:cNvGrpSpPr/>
          <p:nvPr/>
        </p:nvGrpSpPr>
        <p:grpSpPr>
          <a:xfrm>
            <a:off x="837850" y="478449"/>
            <a:ext cx="11329100" cy="6433738"/>
            <a:chOff x="0" y="0"/>
            <a:chExt cx="11329098" cy="6433736"/>
          </a:xfrm>
        </p:grpSpPr>
        <p:pic>
          <p:nvPicPr>
            <p:cNvPr id="850" name="universality-of-the-genesis-flood.jpg" descr="universality-of-the-genesis-flood.jpg"/>
            <p:cNvPicPr>
              <a:picLocks noChangeAspect="1"/>
            </p:cNvPicPr>
            <p:nvPr/>
          </p:nvPicPr>
          <p:blipFill>
            <a:blip r:embed="rId2"/>
            <a:srcRect/>
            <a:stretch>
              <a:fillRect/>
            </a:stretch>
          </p:blipFill>
          <p:spPr>
            <a:xfrm>
              <a:off x="76200" y="63500"/>
              <a:ext cx="11189400" cy="6294037"/>
            </a:xfrm>
            <a:prstGeom prst="rect">
              <a:avLst/>
            </a:prstGeom>
            <a:ln>
              <a:noFill/>
            </a:ln>
            <a:effectLst/>
          </p:spPr>
        </p:pic>
        <p:pic>
          <p:nvPicPr>
            <p:cNvPr id="849" name="universality-of-the-genesis-flood.jpg" descr="universality-of-the-genesis-flood.jpg"/>
            <p:cNvPicPr>
              <a:picLocks/>
            </p:cNvPicPr>
            <p:nvPr/>
          </p:nvPicPr>
          <p:blipFill>
            <a:blip r:embed="rId3"/>
            <a:stretch>
              <a:fillRect/>
            </a:stretch>
          </p:blipFill>
          <p:spPr>
            <a:xfrm>
              <a:off x="0" y="0"/>
              <a:ext cx="11329099" cy="6433737"/>
            </a:xfrm>
            <a:prstGeom prst="rect">
              <a:avLst/>
            </a:prstGeom>
            <a:effectLst/>
          </p:spPr>
        </p:pic>
      </p:gr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3" name="“And the waters decreased continually until the tenth month: in the tenth month, on the first day of the month, were the tops of the mountains seen. … and again he sent forth the dove out of the ark; And the dove came in to him in the evening; and, lo, i"/>
          <p:cNvSpPr txBox="1"/>
          <p:nvPr/>
        </p:nvSpPr>
        <p:spPr>
          <a:xfrm>
            <a:off x="774419" y="628632"/>
            <a:ext cx="6056379" cy="86655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“And the waters decreased continually until the tenth month: in the tenth month, on the first day of the month, were the tops of the mountains seen. … and again he sent forth the dove out of the ark; And the dove came in to him in the evening; and, lo, in her mouth was an olive leaf plucked off: so Noah knew that the waters were abated from off the earth” </a:t>
            </a:r>
            <a:br>
              <a:rPr lang="en-US"/>
            </a:br>
            <a:r>
              <a:t>(Ge. 8:5, 10, 11).</a:t>
            </a:r>
          </a:p>
        </p:txBody>
      </p:sp>
      <p:grpSp>
        <p:nvGrpSpPr>
          <p:cNvPr id="856" name="noah catching dove prcas0543 goodsalt.jpg"/>
          <p:cNvGrpSpPr/>
          <p:nvPr/>
        </p:nvGrpSpPr>
        <p:grpSpPr>
          <a:xfrm>
            <a:off x="7022461" y="804957"/>
            <a:ext cx="5438965" cy="6965420"/>
            <a:chOff x="0" y="0"/>
            <a:chExt cx="5438963" cy="6965419"/>
          </a:xfrm>
        </p:grpSpPr>
        <p:pic>
          <p:nvPicPr>
            <p:cNvPr id="855" name="noah catching dove prcas0543 goodsalt.jpg" descr="noah catching dove prcas0543 goodsalt.jpg"/>
            <p:cNvPicPr>
              <a:picLocks noChangeAspect="1"/>
            </p:cNvPicPr>
            <p:nvPr/>
          </p:nvPicPr>
          <p:blipFill>
            <a:blip r:embed="rId2"/>
            <a:srcRect/>
            <a:stretch>
              <a:fillRect/>
            </a:stretch>
          </p:blipFill>
          <p:spPr>
            <a:xfrm>
              <a:off x="76200" y="63500"/>
              <a:ext cx="5299264" cy="6825720"/>
            </a:xfrm>
            <a:prstGeom prst="rect">
              <a:avLst/>
            </a:prstGeom>
            <a:ln>
              <a:noFill/>
            </a:ln>
            <a:effectLst/>
          </p:spPr>
        </p:pic>
        <p:pic>
          <p:nvPicPr>
            <p:cNvPr id="854" name="noah catching dove prcas0543 goodsalt.jpg" descr="noah catching dove prcas0543 goodsalt.jpg"/>
            <p:cNvPicPr>
              <a:picLocks/>
            </p:cNvPicPr>
            <p:nvPr/>
          </p:nvPicPr>
          <p:blipFill>
            <a:blip r:embed="rId3"/>
            <a:stretch>
              <a:fillRect/>
            </a:stretch>
          </p:blipFill>
          <p:spPr>
            <a:xfrm>
              <a:off x="-1" y="-1"/>
              <a:ext cx="5438965" cy="6965420"/>
            </a:xfrm>
            <a:prstGeom prst="rect">
              <a:avLst/>
            </a:prstGeom>
            <a:effectLst/>
          </p:spPr>
        </p:pic>
      </p:gr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 name="The ark landed on the mountains of Ararat, which are in eastern Turkey today (Ge. 8:4)."/>
          <p:cNvSpPr txBox="1"/>
          <p:nvPr/>
        </p:nvSpPr>
        <p:spPr>
          <a:xfrm>
            <a:off x="1237919" y="7014881"/>
            <a:ext cx="10528962" cy="15617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94E3FE"/>
                </a:solidFill>
              </a:defRPr>
            </a:lvl1pPr>
          </a:lstStyle>
          <a:p>
            <a:r>
              <a:t>The ark landed on the mountains of Ararat, which are in eastern Turkey today (Ge. 8:4). </a:t>
            </a:r>
          </a:p>
        </p:txBody>
      </p:sp>
      <p:grpSp>
        <p:nvGrpSpPr>
          <p:cNvPr id="861" name="maxresdefault.jpg"/>
          <p:cNvGrpSpPr/>
          <p:nvPr/>
        </p:nvGrpSpPr>
        <p:grpSpPr>
          <a:xfrm>
            <a:off x="923431" y="529249"/>
            <a:ext cx="11157938" cy="6337459"/>
            <a:chOff x="0" y="0"/>
            <a:chExt cx="11157936" cy="6337457"/>
          </a:xfrm>
        </p:grpSpPr>
        <p:pic>
          <p:nvPicPr>
            <p:cNvPr id="860" name="maxresdefault.jpg" descr="maxresdefault.jpg"/>
            <p:cNvPicPr>
              <a:picLocks noChangeAspect="1"/>
            </p:cNvPicPr>
            <p:nvPr/>
          </p:nvPicPr>
          <p:blipFill>
            <a:blip r:embed="rId2"/>
            <a:srcRect/>
            <a:stretch>
              <a:fillRect/>
            </a:stretch>
          </p:blipFill>
          <p:spPr>
            <a:xfrm>
              <a:off x="76200" y="63500"/>
              <a:ext cx="11018237" cy="6197758"/>
            </a:xfrm>
            <a:prstGeom prst="rect">
              <a:avLst/>
            </a:prstGeom>
            <a:ln>
              <a:noFill/>
            </a:ln>
            <a:effectLst/>
          </p:spPr>
        </p:pic>
        <p:pic>
          <p:nvPicPr>
            <p:cNvPr id="859" name="maxresdefault.jpg" descr="maxresdefault.jpg"/>
            <p:cNvPicPr>
              <a:picLocks/>
            </p:cNvPicPr>
            <p:nvPr/>
          </p:nvPicPr>
          <p:blipFill>
            <a:blip r:embed="rId3"/>
            <a:stretch>
              <a:fillRect/>
            </a:stretch>
          </p:blipFill>
          <p:spPr>
            <a:xfrm>
              <a:off x="0" y="0"/>
              <a:ext cx="11157937" cy="6337458"/>
            </a:xfrm>
            <a:prstGeom prst="rect">
              <a:avLst/>
            </a:prstGeom>
            <a:effectLst/>
          </p:spPr>
        </p:pic>
      </p:gr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5" name="Noahs Ark 2 1024.JPG"/>
          <p:cNvGrpSpPr/>
          <p:nvPr/>
        </p:nvGrpSpPr>
        <p:grpSpPr>
          <a:xfrm>
            <a:off x="923431" y="859971"/>
            <a:ext cx="11157938" cy="8059058"/>
            <a:chOff x="0" y="0"/>
            <a:chExt cx="11157936" cy="8059057"/>
          </a:xfrm>
        </p:grpSpPr>
        <p:pic>
          <p:nvPicPr>
            <p:cNvPr id="864" name="Noahs Ark 2 1024.JPG" descr="Noahs Ark 2 1024.JPG"/>
            <p:cNvPicPr>
              <a:picLocks noChangeAspect="1"/>
            </p:cNvPicPr>
            <p:nvPr/>
          </p:nvPicPr>
          <p:blipFill>
            <a:blip r:embed="rId2"/>
            <a:srcRect/>
            <a:stretch>
              <a:fillRect/>
            </a:stretch>
          </p:blipFill>
          <p:spPr>
            <a:xfrm>
              <a:off x="76200" y="63500"/>
              <a:ext cx="11018237" cy="7919358"/>
            </a:xfrm>
            <a:prstGeom prst="rect">
              <a:avLst/>
            </a:prstGeom>
            <a:ln>
              <a:noFill/>
            </a:ln>
            <a:effectLst/>
          </p:spPr>
        </p:pic>
        <p:pic>
          <p:nvPicPr>
            <p:cNvPr id="863" name="Noahs Ark 2 1024.JPG" descr="Noahs Ark 2 1024.JPG"/>
            <p:cNvPicPr>
              <a:picLocks/>
            </p:cNvPicPr>
            <p:nvPr/>
          </p:nvPicPr>
          <p:blipFill>
            <a:blip r:embed="rId3"/>
            <a:stretch>
              <a:fillRect/>
            </a:stretch>
          </p:blipFill>
          <p:spPr>
            <a:xfrm>
              <a:off x="0" y="0"/>
              <a:ext cx="11157937" cy="8059058"/>
            </a:xfrm>
            <a:prstGeom prst="rect">
              <a:avLst/>
            </a:prstGeom>
            <a:effectLst/>
          </p:spPr>
        </p:pic>
      </p:gr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9" name="Mt-Ararat-square-combo-for-blog.jpg"/>
          <p:cNvGrpSpPr/>
          <p:nvPr/>
        </p:nvGrpSpPr>
        <p:grpSpPr>
          <a:xfrm>
            <a:off x="2130747" y="857572"/>
            <a:ext cx="8743306" cy="8403581"/>
            <a:chOff x="0" y="0"/>
            <a:chExt cx="8743305" cy="8403580"/>
          </a:xfrm>
        </p:grpSpPr>
        <p:pic>
          <p:nvPicPr>
            <p:cNvPr id="868" name="Mt-Ararat-square-combo-for-blog.jpg" descr="Mt-Ararat-square-combo-for-blog.jpg"/>
            <p:cNvPicPr>
              <a:picLocks noChangeAspect="1"/>
            </p:cNvPicPr>
            <p:nvPr/>
          </p:nvPicPr>
          <p:blipFill>
            <a:blip r:embed="rId2"/>
            <a:srcRect t="3948"/>
            <a:stretch>
              <a:fillRect/>
            </a:stretch>
          </p:blipFill>
          <p:spPr>
            <a:xfrm>
              <a:off x="76199" y="63499"/>
              <a:ext cx="8603607" cy="8263882"/>
            </a:xfrm>
            <a:prstGeom prst="rect">
              <a:avLst/>
            </a:prstGeom>
            <a:ln>
              <a:noFill/>
            </a:ln>
            <a:effectLst/>
          </p:spPr>
        </p:pic>
        <p:pic>
          <p:nvPicPr>
            <p:cNvPr id="867" name="Mt-Ararat-square-combo-for-blog.jpg" descr="Mt-Ararat-square-combo-for-blog.jpg"/>
            <p:cNvPicPr>
              <a:picLocks/>
            </p:cNvPicPr>
            <p:nvPr/>
          </p:nvPicPr>
          <p:blipFill>
            <a:blip r:embed="rId3"/>
            <a:stretch>
              <a:fillRect/>
            </a:stretch>
          </p:blipFill>
          <p:spPr>
            <a:xfrm>
              <a:off x="0" y="-1"/>
              <a:ext cx="8743306" cy="8403581"/>
            </a:xfrm>
            <a:prstGeom prst="rect">
              <a:avLst/>
            </a:prstGeom>
            <a:effectLst/>
          </p:spPr>
        </p:pic>
      </p:gr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3" name="noah builds an altar.jpg"/>
          <p:cNvGrpSpPr/>
          <p:nvPr/>
        </p:nvGrpSpPr>
        <p:grpSpPr>
          <a:xfrm>
            <a:off x="6361819" y="1107691"/>
            <a:ext cx="5829713" cy="7538219"/>
            <a:chOff x="0" y="0"/>
            <a:chExt cx="5829711" cy="7538218"/>
          </a:xfrm>
        </p:grpSpPr>
        <p:pic>
          <p:nvPicPr>
            <p:cNvPr id="872" name="noah builds an altar.jpg" descr="noah builds an altar.jpg"/>
            <p:cNvPicPr>
              <a:picLocks noChangeAspect="1"/>
            </p:cNvPicPr>
            <p:nvPr/>
          </p:nvPicPr>
          <p:blipFill>
            <a:blip r:embed="rId2"/>
            <a:srcRect r="42992"/>
            <a:stretch>
              <a:fillRect/>
            </a:stretch>
          </p:blipFill>
          <p:spPr>
            <a:xfrm>
              <a:off x="76200" y="63500"/>
              <a:ext cx="5690012" cy="7398519"/>
            </a:xfrm>
            <a:prstGeom prst="rect">
              <a:avLst/>
            </a:prstGeom>
            <a:ln>
              <a:noFill/>
            </a:ln>
            <a:effectLst/>
          </p:spPr>
        </p:pic>
        <p:pic>
          <p:nvPicPr>
            <p:cNvPr id="871" name="noah builds an altar.jpg" descr="noah builds an altar.jpg"/>
            <p:cNvPicPr>
              <a:picLocks/>
            </p:cNvPicPr>
            <p:nvPr/>
          </p:nvPicPr>
          <p:blipFill>
            <a:blip r:embed="rId3"/>
            <a:stretch>
              <a:fillRect/>
            </a:stretch>
          </p:blipFill>
          <p:spPr>
            <a:xfrm>
              <a:off x="0" y="0"/>
              <a:ext cx="5829712" cy="7538219"/>
            </a:xfrm>
            <a:prstGeom prst="rect">
              <a:avLst/>
            </a:prstGeom>
            <a:effectLst/>
          </p:spPr>
        </p:pic>
      </p:grpSp>
      <p:sp>
        <p:nvSpPr>
          <p:cNvPr id="874" name="After the Flood Genesis 8"/>
          <p:cNvSpPr txBox="1"/>
          <p:nvPr/>
        </p:nvSpPr>
        <p:spPr>
          <a:xfrm>
            <a:off x="900459" y="-47718"/>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After the Flood Genesis 8</a:t>
            </a:r>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 name="When Noah left the ark, he built an altar to God.…"/>
          <p:cNvSpPr txBox="1"/>
          <p:nvPr/>
        </p:nvSpPr>
        <p:spPr>
          <a:xfrm>
            <a:off x="1069853" y="1049949"/>
            <a:ext cx="5400047" cy="7795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gn="l">
              <a:lnSpc>
                <a:spcPct val="110000"/>
              </a:lnSpc>
              <a:defRPr sz="3400" cap="none">
                <a:solidFill>
                  <a:srgbClr val="94E3FE"/>
                </a:solidFill>
              </a:defRPr>
            </a:pPr>
            <a:r>
              <a:t>When Noah left the ark, he built an altar to God. </a:t>
            </a:r>
          </a:p>
          <a:p>
            <a:pPr algn="l">
              <a:lnSpc>
                <a:spcPct val="110000"/>
              </a:lnSpc>
              <a:defRPr sz="3400" cap="none">
                <a:solidFill>
                  <a:srgbClr val="94E3FE"/>
                </a:solidFill>
              </a:defRPr>
            </a:pPr>
            <a:endParaRPr/>
          </a:p>
          <a:p>
            <a:pPr algn="l">
              <a:lnSpc>
                <a:spcPct val="110000"/>
              </a:lnSpc>
              <a:defRPr sz="3400" cap="none">
                <a:solidFill>
                  <a:srgbClr val="FFFFFF"/>
                </a:solidFill>
              </a:defRPr>
            </a:pPr>
            <a:r>
              <a:t>“And Noah builded an altar unto the LORD; and took of every clean beast, and of every clean fowl, and offered burnt offerings on the altar” (Ge. 8:20).</a:t>
            </a:r>
          </a:p>
        </p:txBody>
      </p:sp>
      <p:grpSp>
        <p:nvGrpSpPr>
          <p:cNvPr id="879" name="noah builds an altar.jpg"/>
          <p:cNvGrpSpPr/>
          <p:nvPr/>
        </p:nvGrpSpPr>
        <p:grpSpPr>
          <a:xfrm>
            <a:off x="7003083" y="1062649"/>
            <a:ext cx="5176640" cy="6845687"/>
            <a:chOff x="0" y="0"/>
            <a:chExt cx="5176639" cy="6845686"/>
          </a:xfrm>
        </p:grpSpPr>
        <p:pic>
          <p:nvPicPr>
            <p:cNvPr id="878" name="noah builds an altar.jpg" descr="noah builds an altar.jpg"/>
            <p:cNvPicPr>
              <a:picLocks noChangeAspect="1"/>
            </p:cNvPicPr>
            <p:nvPr/>
          </p:nvPicPr>
          <p:blipFill>
            <a:blip r:embed="rId2"/>
            <a:srcRect r="44323"/>
            <a:stretch>
              <a:fillRect/>
            </a:stretch>
          </p:blipFill>
          <p:spPr>
            <a:xfrm>
              <a:off x="76200" y="63500"/>
              <a:ext cx="5036940" cy="6705987"/>
            </a:xfrm>
            <a:prstGeom prst="rect">
              <a:avLst/>
            </a:prstGeom>
            <a:ln>
              <a:noFill/>
            </a:ln>
            <a:effectLst/>
          </p:spPr>
        </p:pic>
        <p:pic>
          <p:nvPicPr>
            <p:cNvPr id="877" name="noah builds an altar.jpg" descr="noah builds an altar.jpg"/>
            <p:cNvPicPr>
              <a:picLocks/>
            </p:cNvPicPr>
            <p:nvPr/>
          </p:nvPicPr>
          <p:blipFill>
            <a:blip r:embed="rId3"/>
            <a:stretch>
              <a:fillRect/>
            </a:stretch>
          </p:blipFill>
          <p:spPr>
            <a:xfrm>
              <a:off x="0" y="-1"/>
              <a:ext cx="5176640" cy="6845687"/>
            </a:xfrm>
            <a:prstGeom prst="rect">
              <a:avLst/>
            </a:prstGeom>
            <a:effectLst/>
          </p:spPr>
        </p:pic>
      </p:gr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TotalTime>
  <Words>3379</Words>
  <Application>Microsoft Office PowerPoint</Application>
  <PresentationFormat>Custom</PresentationFormat>
  <Paragraphs>181</Paragraphs>
  <Slides>104</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104</vt:i4>
      </vt:variant>
    </vt:vector>
  </HeadingPairs>
  <TitlesOfParts>
    <vt:vector size="106"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2023-06-01T22:49:57Z</dcterms:modified>
</cp:coreProperties>
</file>